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5" r:id="rId7"/>
    <p:sldId id="266" r:id="rId8"/>
    <p:sldId id="264" r:id="rId9"/>
    <p:sldId id="261" r:id="rId10"/>
    <p:sldId id="262" r:id="rId11"/>
    <p:sldId id="263" r:id="rId12"/>
    <p:sldId id="271" r:id="rId13"/>
    <p:sldId id="268" r:id="rId14"/>
    <p:sldId id="267" r:id="rId15"/>
    <p:sldId id="269" r:id="rId16"/>
    <p:sldId id="270"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2" d="100"/>
          <a:sy n="62" d="100"/>
        </p:scale>
        <p:origin x="-360" y="230"/>
      </p:cViewPr>
      <p:guideLst>
        <p:guide orient="horz" pos="2160"/>
        <p:guide pos="3840"/>
      </p:guideLst>
    </p:cSldViewPr>
  </p:slideViewPr>
  <p:notesTextViewPr>
    <p:cViewPr>
      <p:scale>
        <a:sx n="1" d="1"/>
        <a:sy n="1" d="1"/>
      </p:scale>
      <p:origin x="0" y="0"/>
    </p:cViewPr>
  </p:notesTextViewPr>
  <p:sorterViewPr>
    <p:cViewPr>
      <p:scale>
        <a:sx n="100" d="100"/>
        <a:sy n="100" d="100"/>
      </p:scale>
      <p:origin x="0" y="-39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smtClean="0"/>
              <a:pPr/>
              <a:t>8/18/2018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22016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8/18/2018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684506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8/18/2018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786951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8/18/2018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431430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smtClean="0"/>
              <a:pPr/>
              <a:t>8/18/2018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78811942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smtClean="0"/>
              <a:t>8/18/2018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366368064"/>
      </p:ext>
    </p:extLst>
  </p:cSld>
  <p:clrMapOvr>
    <a:masterClrMapping/>
  </p:clrMapOvr>
  <p:extLst mod="1">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t>8/18/2018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083298111"/>
      </p:ext>
    </p:extLst>
  </p:cSld>
  <p:clrMapOvr>
    <a:masterClrMapping/>
  </p:clrMapOvr>
  <p:extLst mod="1">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smtClean="0"/>
              <a:t>8/18/2018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4112697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smtClean="0"/>
              <a:t>8/18/2018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031318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smtClean="0"/>
              <a:t>8/18/2018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307941"/>
      </p:ext>
    </p:extLst>
  </p:cSld>
  <p:clrMapOvr>
    <a:masterClrMapping/>
  </p:clrMapOvr>
  <p:extLst mod="1">
    <p:ext uri="{DCECCB84-F9BA-43D5-87BE-67443E8EF086}">
      <p15:sldGuideLst xmlns=""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smtClean="0"/>
              <a:t>8/18/2018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438815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smtClean="0"/>
              <a:pPr/>
              <a:t>8/18/2018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455114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www.fbla-pbl.org/fbla/officers" TargetMode="External"/><Relationship Id="rId1" Type="http://schemas.openxmlformats.org/officeDocument/2006/relationships/slideLayout" Target="../slideLayouts/slideLayout6.xml"/><Relationship Id="rId4" Type="http://schemas.openxmlformats.org/officeDocument/2006/relationships/hyperlink" Target="http://koreanwikiproject.com/wiki/index.php?title=Learn_hangeul"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www.fbla-pbl.org/middle-level/chapter-management-handbook/" TargetMode="External"/><Relationship Id="rId7" Type="http://schemas.openxmlformats.org/officeDocument/2006/relationships/hyperlink" Target="https://www.facebook.com/groups/289264568311742/" TargetMode="External"/><Relationship Id="rId2" Type="http://schemas.openxmlformats.org/officeDocument/2006/relationships/hyperlink" Target="http://www.fbla-pbl.org/cmh/chapter-officers/duties/" TargetMode="External"/><Relationship Id="rId1" Type="http://schemas.openxmlformats.org/officeDocument/2006/relationships/slideLayout" Target="../slideLayouts/slideLayout8.xml"/><Relationship Id="rId6" Type="http://schemas.openxmlformats.org/officeDocument/2006/relationships/hyperlink" Target="mailto:juliewest@currituck.k12.nc.us" TargetMode="External"/><Relationship Id="rId5" Type="http://schemas.openxmlformats.org/officeDocument/2006/relationships/hyperlink" Target="http://ncfbla.org/middle-level/" TargetMode="External"/><Relationship Id="rId4" Type="http://schemas.openxmlformats.org/officeDocument/2006/relationships/hyperlink" Target="http://ncfbla.org/document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thereel-fbla.wikispaces.com/" TargetMode="External"/><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video" Target="https://www.youtube.com/embed/4tNCYinvG90" TargetMode="External"/><Relationship Id="rId5" Type="http://schemas.openxmlformats.org/officeDocument/2006/relationships/image" Target="../media/image3.jpeg"/><Relationship Id="rId4" Type="http://schemas.openxmlformats.org/officeDocument/2006/relationships/hyperlink" Target="http://www.koreanwikiproject.com/wiki/Learn_hangeu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fbla-pbl.org/chapter-organization-packet/" TargetMode="External"/><Relationship Id="rId1" Type="http://schemas.openxmlformats.org/officeDocument/2006/relationships/slideLayout" Target="../slideLayouts/slideLayout6.xml"/><Relationship Id="rId5" Type="http://schemas.openxmlformats.org/officeDocument/2006/relationships/hyperlink" Target="http://koreanwikiproject.com/wiki/index.php?title=Learn_hangeul" TargetMode="Externa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www.koreanwikiproject.com/wiki/Learn_hangeul" TargetMode="External"/><Relationship Id="rId2" Type="http://schemas.openxmlformats.org/officeDocument/2006/relationships/hyperlink" Target="https://bit.ly/2ITaN9L" TargetMode="External"/><Relationship Id="rId1" Type="http://schemas.openxmlformats.org/officeDocument/2006/relationships/slideLayout" Target="../slideLayouts/slideLayout6.xml"/><Relationship Id="rId6" Type="http://schemas.microsoft.com/office/2007/relationships/hdphoto" Target="../media/hdphoto1.wdp"/><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hyperlink" Target="http://www.koreanwikiproject.com/wiki/index.php?title=Learn_hangeul" TargetMode="External"/><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hyperlink" Target="http://www.fbla-pbl.org/cmh/chapter-officers/dutie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fbla-pbl.org/fbla/bylaws/" TargetMode="External"/><Relationship Id="rId2" Type="http://schemas.openxmlformats.org/officeDocument/2006/relationships/hyperlink" Target="http://www.fbla-pbl.org/cmh/sample-chapter-bylaws/" TargetMode="External"/><Relationship Id="rId1" Type="http://schemas.openxmlformats.org/officeDocument/2006/relationships/slideLayout" Target="../slideLayouts/slideLayout6.xml"/><Relationship Id="rId6" Type="http://schemas.openxmlformats.org/officeDocument/2006/relationships/hyperlink" Target="http://www.koreanwikiproject.com/wiki/index.php?title=Learn_hangeul" TargetMode="Externa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876E05-7D24-4348-A9FA-0CD96B6B22B7}"/>
              </a:ext>
            </a:extLst>
          </p:cNvPr>
          <p:cNvSpPr>
            <a:spLocks noGrp="1"/>
          </p:cNvSpPr>
          <p:nvPr>
            <p:ph type="ctrTitle"/>
          </p:nvPr>
        </p:nvSpPr>
        <p:spPr/>
        <p:txBody>
          <a:bodyPr/>
          <a:lstStyle/>
          <a:p>
            <a:r>
              <a:rPr lang="en-US" dirty="0"/>
              <a:t>How to start a middle level </a:t>
            </a:r>
            <a:r>
              <a:rPr lang="en-US" dirty="0" err="1"/>
              <a:t>fbla</a:t>
            </a:r>
            <a:r>
              <a:rPr lang="en-US" dirty="0"/>
              <a:t> chapter</a:t>
            </a:r>
          </a:p>
        </p:txBody>
      </p:sp>
      <p:sp>
        <p:nvSpPr>
          <p:cNvPr id="3" name="Subtitle 2">
            <a:extLst>
              <a:ext uri="{FF2B5EF4-FFF2-40B4-BE49-F238E27FC236}">
                <a16:creationId xmlns="" xmlns:a16="http://schemas.microsoft.com/office/drawing/2014/main" id="{4FE5C734-1044-47C4-BB3D-9E4C67F31FA0}"/>
              </a:ext>
            </a:extLst>
          </p:cNvPr>
          <p:cNvSpPr>
            <a:spLocks noGrp="1"/>
          </p:cNvSpPr>
          <p:nvPr>
            <p:ph type="subTitle" idx="1"/>
          </p:nvPr>
        </p:nvSpPr>
        <p:spPr/>
        <p:txBody>
          <a:bodyPr/>
          <a:lstStyle/>
          <a:p>
            <a:r>
              <a:rPr lang="en-US" dirty="0"/>
              <a:t>A step by step guide</a:t>
            </a:r>
          </a:p>
        </p:txBody>
      </p:sp>
    </p:spTree>
    <p:extLst>
      <p:ext uri="{BB962C8B-B14F-4D97-AF65-F5344CB8AC3E}">
        <p14:creationId xmlns:p14="http://schemas.microsoft.com/office/powerpoint/2010/main" val="2952919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B4FFE27-00F3-4001-99F8-E876D90B828F}"/>
              </a:ext>
            </a:extLst>
          </p:cNvPr>
          <p:cNvSpPr>
            <a:spLocks noGrp="1"/>
          </p:cNvSpPr>
          <p:nvPr>
            <p:ph type="title"/>
          </p:nvPr>
        </p:nvSpPr>
        <p:spPr/>
        <p:txBody>
          <a:bodyPr/>
          <a:lstStyle/>
          <a:p>
            <a:r>
              <a:rPr lang="en-US" dirty="0"/>
              <a:t>Program of work</a:t>
            </a:r>
          </a:p>
        </p:txBody>
      </p:sp>
      <p:sp>
        <p:nvSpPr>
          <p:cNvPr id="3" name="TextBox 2">
            <a:extLst>
              <a:ext uri="{FF2B5EF4-FFF2-40B4-BE49-F238E27FC236}">
                <a16:creationId xmlns="" xmlns:a16="http://schemas.microsoft.com/office/drawing/2014/main" id="{35CD82CC-0234-4BB3-8C0B-B39800C96B72}"/>
              </a:ext>
            </a:extLst>
          </p:cNvPr>
          <p:cNvSpPr txBox="1"/>
          <p:nvPr/>
        </p:nvSpPr>
        <p:spPr>
          <a:xfrm>
            <a:off x="1391478" y="1391478"/>
            <a:ext cx="10178322" cy="5170646"/>
          </a:xfrm>
          <a:prstGeom prst="rect">
            <a:avLst/>
          </a:prstGeom>
          <a:noFill/>
        </p:spPr>
        <p:txBody>
          <a:bodyPr wrap="square" rtlCol="0">
            <a:spAutoFit/>
          </a:bodyPr>
          <a:lstStyle/>
          <a:p>
            <a:r>
              <a:rPr lang="en-US" sz="2400" b="1" dirty="0"/>
              <a:t>Create a Program of Work</a:t>
            </a:r>
          </a:p>
          <a:p>
            <a:endParaRPr lang="en-US" b="1" dirty="0"/>
          </a:p>
          <a:p>
            <a:r>
              <a:rPr lang="en-US" b="1" dirty="0"/>
              <a:t>What is a Program of Work? And Why is it Important?</a:t>
            </a:r>
          </a:p>
          <a:p>
            <a:r>
              <a:rPr lang="en-US" dirty="0"/>
              <a:t>The Program of Work is the action plan of a chapter. Strong Programs of Work include well-defined goals and objectives, deadlines, and assigned tasks. The Program of Work is important because it ensures careful planning and a detailed layout for the fiscal year.</a:t>
            </a:r>
          </a:p>
          <a:p>
            <a:endParaRPr lang="en-US" dirty="0"/>
          </a:p>
          <a:p>
            <a:endParaRPr lang="en-US" dirty="0"/>
          </a:p>
          <a:p>
            <a:r>
              <a:rPr lang="en-US" dirty="0"/>
              <a:t>This could be as simple as:</a:t>
            </a:r>
          </a:p>
          <a:p>
            <a:endParaRPr lang="en-US" dirty="0"/>
          </a:p>
          <a:p>
            <a:endParaRPr lang="en-US" dirty="0"/>
          </a:p>
          <a:p>
            <a:endParaRPr lang="en-US" dirty="0"/>
          </a:p>
          <a:p>
            <a:endParaRPr lang="en-US" dirty="0"/>
          </a:p>
          <a:p>
            <a:endParaRPr lang="en-US" dirty="0"/>
          </a:p>
          <a:p>
            <a:endParaRPr lang="en-US" dirty="0"/>
          </a:p>
          <a:p>
            <a:r>
              <a:rPr lang="en-US" dirty="0"/>
              <a:t>Review the </a:t>
            </a:r>
            <a:r>
              <a:rPr lang="en-US" dirty="0">
                <a:hlinkClick r:id="rId2" tooltip="National Officers"/>
              </a:rPr>
              <a:t>Program of Work for the FBLA National Officers</a:t>
            </a:r>
            <a:r>
              <a:rPr lang="en-US" dirty="0"/>
              <a:t> for ideas on programs and activities your new chapter can focus on.</a:t>
            </a:r>
          </a:p>
          <a:p>
            <a:endParaRPr lang="en-US" dirty="0"/>
          </a:p>
        </p:txBody>
      </p:sp>
      <p:graphicFrame>
        <p:nvGraphicFramePr>
          <p:cNvPr id="4" name="Table 3">
            <a:extLst>
              <a:ext uri="{FF2B5EF4-FFF2-40B4-BE49-F238E27FC236}">
                <a16:creationId xmlns="" xmlns:a16="http://schemas.microsoft.com/office/drawing/2014/main" id="{969C31AD-648C-403C-8C6B-2B54E82B701F}"/>
              </a:ext>
            </a:extLst>
          </p:cNvPr>
          <p:cNvGraphicFramePr>
            <a:graphicFrameLocks noGrp="1"/>
          </p:cNvGraphicFramePr>
          <p:nvPr>
            <p:extLst>
              <p:ext uri="{D42A27DB-BD31-4B8C-83A1-F6EECF244321}">
                <p14:modId xmlns:p14="http://schemas.microsoft.com/office/powerpoint/2010/main" val="568645259"/>
              </p:ext>
            </p:extLst>
          </p:nvPr>
        </p:nvGraphicFramePr>
        <p:xfrm>
          <a:off x="1859721" y="4162512"/>
          <a:ext cx="8127999" cy="1112520"/>
        </p:xfrm>
        <a:graphic>
          <a:graphicData uri="http://schemas.openxmlformats.org/drawingml/2006/table">
            <a:tbl>
              <a:tblPr firstRow="1" bandRow="1">
                <a:tableStyleId>{5C22544A-7EE6-4342-B048-85BDC9FD1C3A}</a:tableStyleId>
              </a:tblPr>
              <a:tblGrid>
                <a:gridCol w="2709333">
                  <a:extLst>
                    <a:ext uri="{9D8B030D-6E8A-4147-A177-3AD203B41FA5}">
                      <a16:colId xmlns="" xmlns:a16="http://schemas.microsoft.com/office/drawing/2014/main" val="3608576912"/>
                    </a:ext>
                  </a:extLst>
                </a:gridCol>
                <a:gridCol w="2709333">
                  <a:extLst>
                    <a:ext uri="{9D8B030D-6E8A-4147-A177-3AD203B41FA5}">
                      <a16:colId xmlns="" xmlns:a16="http://schemas.microsoft.com/office/drawing/2014/main" val="3811826069"/>
                    </a:ext>
                  </a:extLst>
                </a:gridCol>
                <a:gridCol w="2709333">
                  <a:extLst>
                    <a:ext uri="{9D8B030D-6E8A-4147-A177-3AD203B41FA5}">
                      <a16:colId xmlns="" xmlns:a16="http://schemas.microsoft.com/office/drawing/2014/main" val="4095132989"/>
                    </a:ext>
                  </a:extLst>
                </a:gridCol>
              </a:tblGrid>
              <a:tr h="370840">
                <a:tc>
                  <a:txBody>
                    <a:bodyPr/>
                    <a:lstStyle/>
                    <a:p>
                      <a:r>
                        <a:rPr lang="en-US" dirty="0"/>
                        <a:t>Dates</a:t>
                      </a:r>
                    </a:p>
                  </a:txBody>
                  <a:tcPr/>
                </a:tc>
                <a:tc>
                  <a:txBody>
                    <a:bodyPr/>
                    <a:lstStyle/>
                    <a:p>
                      <a:r>
                        <a:rPr lang="en-US" dirty="0"/>
                        <a:t>Activity</a:t>
                      </a:r>
                    </a:p>
                  </a:txBody>
                  <a:tcPr/>
                </a:tc>
                <a:tc>
                  <a:txBody>
                    <a:bodyPr/>
                    <a:lstStyle/>
                    <a:p>
                      <a:r>
                        <a:rPr lang="en-US" dirty="0"/>
                        <a:t>Responsible</a:t>
                      </a:r>
                    </a:p>
                  </a:txBody>
                  <a:tcPr/>
                </a:tc>
                <a:extLst>
                  <a:ext uri="{0D108BD9-81ED-4DB2-BD59-A6C34878D82A}">
                    <a16:rowId xmlns="" xmlns:a16="http://schemas.microsoft.com/office/drawing/2014/main" val="3311406701"/>
                  </a:ext>
                </a:extLst>
              </a:tr>
              <a:tr h="370840">
                <a:tc>
                  <a:txBody>
                    <a:bodyPr/>
                    <a:lstStyle/>
                    <a:p>
                      <a:r>
                        <a:rPr lang="en-US" dirty="0"/>
                        <a:t>September 1-30</a:t>
                      </a:r>
                    </a:p>
                  </a:txBody>
                  <a:tcPr/>
                </a:tc>
                <a:tc>
                  <a:txBody>
                    <a:bodyPr/>
                    <a:lstStyle/>
                    <a:p>
                      <a:r>
                        <a:rPr lang="en-US" dirty="0"/>
                        <a:t>Membership Drive</a:t>
                      </a:r>
                    </a:p>
                  </a:txBody>
                  <a:tcPr/>
                </a:tc>
                <a:tc>
                  <a:txBody>
                    <a:bodyPr/>
                    <a:lstStyle/>
                    <a:p>
                      <a:r>
                        <a:rPr lang="en-US" dirty="0"/>
                        <a:t>Officers, Adviser</a:t>
                      </a:r>
                    </a:p>
                  </a:txBody>
                  <a:tcPr/>
                </a:tc>
                <a:extLst>
                  <a:ext uri="{0D108BD9-81ED-4DB2-BD59-A6C34878D82A}">
                    <a16:rowId xmlns="" xmlns:a16="http://schemas.microsoft.com/office/drawing/2014/main" val="3538825188"/>
                  </a:ext>
                </a:extLst>
              </a:tr>
              <a:tr h="370840">
                <a:tc>
                  <a:txBody>
                    <a:bodyPr/>
                    <a:lstStyle/>
                    <a:p>
                      <a:r>
                        <a:rPr lang="en-US" dirty="0"/>
                        <a:t>October 1-31</a:t>
                      </a:r>
                    </a:p>
                  </a:txBody>
                  <a:tcPr/>
                </a:tc>
                <a:tc>
                  <a:txBody>
                    <a:bodyPr/>
                    <a:lstStyle/>
                    <a:p>
                      <a:r>
                        <a:rPr lang="en-US" dirty="0"/>
                        <a:t>Krispy Kreme Fundraiser</a:t>
                      </a:r>
                    </a:p>
                  </a:txBody>
                  <a:tcPr/>
                </a:tc>
                <a:tc>
                  <a:txBody>
                    <a:bodyPr/>
                    <a:lstStyle/>
                    <a:p>
                      <a:r>
                        <a:rPr lang="en-US" dirty="0"/>
                        <a:t>All Members</a:t>
                      </a:r>
                    </a:p>
                  </a:txBody>
                  <a:tcPr/>
                </a:tc>
                <a:extLst>
                  <a:ext uri="{0D108BD9-81ED-4DB2-BD59-A6C34878D82A}">
                    <a16:rowId xmlns="" xmlns:a16="http://schemas.microsoft.com/office/drawing/2014/main" val="3354267122"/>
                  </a:ext>
                </a:extLst>
              </a:tr>
            </a:tbl>
          </a:graphicData>
        </a:graphic>
      </p:graphicFrame>
      <p:pic>
        <p:nvPicPr>
          <p:cNvPr id="7" name="Picture 6" descr="A close up of a device&#10;&#10;Description generated with high confidence">
            <a:extLst>
              <a:ext uri="{FF2B5EF4-FFF2-40B4-BE49-F238E27FC236}">
                <a16:creationId xmlns="" xmlns:a16="http://schemas.microsoft.com/office/drawing/2014/main" id="{16F80BE3-F5E9-4188-AC29-1483B1985F79}"/>
              </a:ext>
            </a:extLst>
          </p:cNvPr>
          <p:cNvPicPr>
            <a:picLocks noChangeAspect="1"/>
          </p:cNvPicPr>
          <p:nvPr/>
        </p:nvPicPr>
        <p:blipFill>
          <a:blip r:embed="rId3">
            <a:duotone>
              <a:schemeClr val="accent1">
                <a:shade val="45000"/>
                <a:satMod val="135000"/>
              </a:schemeClr>
              <a:prstClr val="white"/>
            </a:duotone>
            <a:extLst>
              <a:ext uri="{837473B0-CC2E-450A-ABE3-18F120FF3D39}">
                <a1611:picAttrSrcUrl xmlns="" xmlns:a1611="http://schemas.microsoft.com/office/drawing/2016/11/main" r:id="rId4"/>
              </a:ext>
            </a:extLst>
          </a:blip>
          <a:stretch>
            <a:fillRect/>
          </a:stretch>
        </p:blipFill>
        <p:spPr>
          <a:xfrm>
            <a:off x="8888608" y="182128"/>
            <a:ext cx="2742857" cy="1104762"/>
          </a:xfrm>
          <a:prstGeom prst="rect">
            <a:avLst/>
          </a:prstGeom>
        </p:spPr>
      </p:pic>
    </p:spTree>
    <p:extLst>
      <p:ext uri="{BB962C8B-B14F-4D97-AF65-F5344CB8AC3E}">
        <p14:creationId xmlns:p14="http://schemas.microsoft.com/office/powerpoint/2010/main" val="2781382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AD490A2-AE05-43E8-A461-9B6CB92CD732}"/>
              </a:ext>
            </a:extLst>
          </p:cNvPr>
          <p:cNvSpPr>
            <a:spLocks noGrp="1"/>
          </p:cNvSpPr>
          <p:nvPr>
            <p:ph type="title"/>
          </p:nvPr>
        </p:nvSpPr>
        <p:spPr/>
        <p:txBody>
          <a:bodyPr/>
          <a:lstStyle/>
          <a:p>
            <a:r>
              <a:rPr lang="en-US" dirty="0"/>
              <a:t>Meetings</a:t>
            </a:r>
          </a:p>
        </p:txBody>
      </p:sp>
      <p:sp>
        <p:nvSpPr>
          <p:cNvPr id="3" name="TextBox 2">
            <a:extLst>
              <a:ext uri="{FF2B5EF4-FFF2-40B4-BE49-F238E27FC236}">
                <a16:creationId xmlns="" xmlns:a16="http://schemas.microsoft.com/office/drawing/2014/main" id="{6EF4FB7A-2F19-43A8-89E7-5A879E534624}"/>
              </a:ext>
            </a:extLst>
          </p:cNvPr>
          <p:cNvSpPr txBox="1"/>
          <p:nvPr/>
        </p:nvSpPr>
        <p:spPr>
          <a:xfrm>
            <a:off x="1251678" y="2173357"/>
            <a:ext cx="10178322" cy="2031325"/>
          </a:xfrm>
          <a:prstGeom prst="rect">
            <a:avLst/>
          </a:prstGeom>
          <a:noFill/>
        </p:spPr>
        <p:txBody>
          <a:bodyPr wrap="square" rtlCol="0">
            <a:spAutoFit/>
          </a:bodyPr>
          <a:lstStyle/>
          <a:p>
            <a:r>
              <a:rPr lang="en-US" b="1" dirty="0"/>
              <a:t>Set Officer and General Meetings Dates/Agendas</a:t>
            </a:r>
          </a:p>
          <a:p>
            <a:endParaRPr lang="en-US" b="1" dirty="0"/>
          </a:p>
          <a:p>
            <a:r>
              <a:rPr lang="en-US" dirty="0"/>
              <a:t>Many successful chapters layout dates and locations of each other their meetings in the beginning of the year.  This ensures the chapter has a meeting place and the dates and locations can be published and publicized to members and prospective members. In addition, they create agendas that layout exactly what is to be discussed at each meeting. This can be done well in advance or weekly by your officers. </a:t>
            </a:r>
          </a:p>
          <a:p>
            <a:endParaRPr lang="en-US" dirty="0"/>
          </a:p>
        </p:txBody>
      </p:sp>
      <p:pic>
        <p:nvPicPr>
          <p:cNvPr id="4" name="Picture 3">
            <a:extLst>
              <a:ext uri="{FF2B5EF4-FFF2-40B4-BE49-F238E27FC236}">
                <a16:creationId xmlns="" xmlns:a16="http://schemas.microsoft.com/office/drawing/2014/main" id="{21BE4E1C-2A6D-4652-A94E-26BDA10C7311}"/>
              </a:ext>
            </a:extLst>
          </p:cNvPr>
          <p:cNvPicPr>
            <a:picLocks noChangeAspect="1"/>
          </p:cNvPicPr>
          <p:nvPr/>
        </p:nvPicPr>
        <p:blipFill>
          <a:blip r:embed="rId2"/>
          <a:stretch>
            <a:fillRect/>
          </a:stretch>
        </p:blipFill>
        <p:spPr>
          <a:xfrm>
            <a:off x="2074593" y="4503522"/>
            <a:ext cx="8042813" cy="1725000"/>
          </a:xfrm>
          <a:prstGeom prst="rect">
            <a:avLst/>
          </a:prstGeom>
        </p:spPr>
      </p:pic>
      <p:sp>
        <p:nvSpPr>
          <p:cNvPr id="5" name="Rectangle: Rounded Corners 4">
            <a:extLst>
              <a:ext uri="{FF2B5EF4-FFF2-40B4-BE49-F238E27FC236}">
                <a16:creationId xmlns="" xmlns:a16="http://schemas.microsoft.com/office/drawing/2014/main" id="{AE0BEEF6-BFEF-4376-B084-5EE3E38E0894}"/>
              </a:ext>
            </a:extLst>
          </p:cNvPr>
          <p:cNvSpPr/>
          <p:nvPr/>
        </p:nvSpPr>
        <p:spPr>
          <a:xfrm>
            <a:off x="8405402" y="382385"/>
            <a:ext cx="2534920" cy="989215"/>
          </a:xfrm>
          <a:prstGeom prst="roundRect">
            <a:avLst/>
          </a:prstGeom>
          <a:gradFill flip="none" rotWithShape="1">
            <a:gsLst>
              <a:gs pos="13000">
                <a:schemeClr val="accent1">
                  <a:lumMod val="75000"/>
                </a:schemeClr>
              </a:gs>
              <a:gs pos="43000">
                <a:schemeClr val="accent1">
                  <a:lumMod val="60000"/>
                  <a:lumOff val="40000"/>
                  <a:shade val="67500"/>
                  <a:satMod val="115000"/>
                </a:schemeClr>
              </a:gs>
              <a:gs pos="77000">
                <a:schemeClr val="accent1">
                  <a:lumMod val="60000"/>
                  <a:lumOff val="40000"/>
                  <a:shade val="100000"/>
                  <a:satMod val="115000"/>
                </a:schemeClr>
              </a:gs>
            </a:gsLst>
            <a:lin ang="16200000" scaled="1"/>
            <a:tileRect/>
          </a:gra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 xmlns:a16="http://schemas.microsoft.com/office/drawing/2014/main" id="{5D884B9A-3E30-4008-B75F-EAD42773EED3}"/>
              </a:ext>
            </a:extLst>
          </p:cNvPr>
          <p:cNvSpPr/>
          <p:nvPr/>
        </p:nvSpPr>
        <p:spPr>
          <a:xfrm>
            <a:off x="8700765" y="584604"/>
            <a:ext cx="1944194" cy="584775"/>
          </a:xfrm>
          <a:prstGeom prst="rect">
            <a:avLst/>
          </a:prstGeom>
          <a:noFill/>
        </p:spPr>
        <p:txBody>
          <a:bodyPr wrap="square" lIns="91440" tIns="45720" rIns="91440" bIns="45720">
            <a:spAutoFit/>
          </a:bodyPr>
          <a:lstStyle/>
          <a:p>
            <a:pPr algn="ctr"/>
            <a:r>
              <a:rPr lang="en-US" sz="3200" b="0" cap="none" spc="0" dirty="0">
                <a:ln w="0"/>
                <a:solidFill>
                  <a:schemeClr val="bg1"/>
                </a:solidFill>
                <a:latin typeface="Arial Black" panose="020B0A04020102020204" pitchFamily="34" charset="0"/>
              </a:rPr>
              <a:t>Step 7</a:t>
            </a:r>
          </a:p>
        </p:txBody>
      </p:sp>
    </p:spTree>
    <p:extLst>
      <p:ext uri="{BB962C8B-B14F-4D97-AF65-F5344CB8AC3E}">
        <p14:creationId xmlns:p14="http://schemas.microsoft.com/office/powerpoint/2010/main" val="2287269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27EC9E-0F44-4460-A216-34CAFE4D9A23}"/>
              </a:ext>
            </a:extLst>
          </p:cNvPr>
          <p:cNvSpPr>
            <a:spLocks noGrp="1"/>
          </p:cNvSpPr>
          <p:nvPr>
            <p:ph type="title"/>
          </p:nvPr>
        </p:nvSpPr>
        <p:spPr>
          <a:xfrm>
            <a:off x="3052690" y="736264"/>
            <a:ext cx="8750104" cy="5115897"/>
          </a:xfrm>
        </p:spPr>
        <p:txBody>
          <a:bodyPr>
            <a:normAutofit fontScale="90000"/>
          </a:bodyPr>
          <a:lstStyle/>
          <a:p>
            <a:pPr algn="ctr"/>
            <a:r>
              <a:rPr lang="en-US" dirty="0"/>
              <a:t>Additional Info:</a:t>
            </a:r>
            <a:br>
              <a:rPr lang="en-US" dirty="0"/>
            </a:br>
            <a:r>
              <a:rPr lang="en-US" dirty="0"/>
              <a:t/>
            </a:r>
            <a:br>
              <a:rPr lang="en-US" dirty="0"/>
            </a:br>
            <a:r>
              <a:rPr lang="en-US" dirty="0"/>
              <a:t>Conferences and Competitions</a:t>
            </a:r>
          </a:p>
        </p:txBody>
      </p:sp>
    </p:spTree>
    <p:extLst>
      <p:ext uri="{BB962C8B-B14F-4D97-AF65-F5344CB8AC3E}">
        <p14:creationId xmlns:p14="http://schemas.microsoft.com/office/powerpoint/2010/main" val="2137759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94E0583-38B2-4CD0-8A86-D5B73A7C476B}"/>
              </a:ext>
            </a:extLst>
          </p:cNvPr>
          <p:cNvSpPr>
            <a:spLocks noGrp="1"/>
          </p:cNvSpPr>
          <p:nvPr>
            <p:ph type="title"/>
          </p:nvPr>
        </p:nvSpPr>
        <p:spPr/>
        <p:txBody>
          <a:bodyPr/>
          <a:lstStyle/>
          <a:p>
            <a:r>
              <a:rPr lang="en-US" dirty="0"/>
              <a:t>Competitions and Conferences</a:t>
            </a:r>
          </a:p>
        </p:txBody>
      </p:sp>
      <p:sp>
        <p:nvSpPr>
          <p:cNvPr id="3" name="TextBox 2">
            <a:extLst>
              <a:ext uri="{FF2B5EF4-FFF2-40B4-BE49-F238E27FC236}">
                <a16:creationId xmlns="" xmlns:a16="http://schemas.microsoft.com/office/drawing/2014/main" id="{58C06B2E-0DAE-47AD-8AD9-1080C90BEDDA}"/>
              </a:ext>
            </a:extLst>
          </p:cNvPr>
          <p:cNvSpPr txBox="1"/>
          <p:nvPr/>
        </p:nvSpPr>
        <p:spPr>
          <a:xfrm>
            <a:off x="1126435" y="1338470"/>
            <a:ext cx="10800522" cy="5632311"/>
          </a:xfrm>
          <a:prstGeom prst="rect">
            <a:avLst/>
          </a:prstGeom>
          <a:noFill/>
        </p:spPr>
        <p:txBody>
          <a:bodyPr wrap="square" rtlCol="0">
            <a:spAutoFit/>
          </a:bodyPr>
          <a:lstStyle/>
          <a:p>
            <a:r>
              <a:rPr lang="en-US" dirty="0"/>
              <a:t>Each conference has workshops and also competitions. If you would like to attend but are not ready to prepare for competitive events, attending a conference will give you and your students insight into competing. </a:t>
            </a:r>
          </a:p>
          <a:p>
            <a:endParaRPr lang="en-US" dirty="0"/>
          </a:p>
          <a:p>
            <a:r>
              <a:rPr lang="en-US" dirty="0"/>
              <a:t>There are different types of conferences/competitions.</a:t>
            </a:r>
          </a:p>
          <a:p>
            <a:endParaRPr lang="en-US" dirty="0"/>
          </a:p>
          <a:p>
            <a:pPr marL="342900" indent="-342900">
              <a:buAutoNum type="arabicPeriod"/>
            </a:pPr>
            <a:r>
              <a:rPr lang="en-US" dirty="0"/>
              <a:t>Regional Competitive Events (RCE)- Typically happens in the fall/winter. Can be a conference also. Watch for information from your Regional Board Member or Regional Adviser or Regional Vice President for more information about the dates,, cost, and plans.</a:t>
            </a:r>
          </a:p>
          <a:p>
            <a:pPr marL="342900" indent="-342900">
              <a:buAutoNum type="arabicPeriod"/>
            </a:pPr>
            <a:endParaRPr lang="en-US" dirty="0"/>
          </a:p>
          <a:p>
            <a:pPr marL="342900" indent="-342900">
              <a:buAutoNum type="arabicPeriod"/>
            </a:pPr>
            <a:r>
              <a:rPr lang="en-US" dirty="0"/>
              <a:t>National Fall Leadership Conference (NFLC)- In November 2018, Charlotte, NC will be hosting a National Conference. This is an excellent way to allow your students to see the national level with workshops, speakers and no pressure of competing. </a:t>
            </a:r>
          </a:p>
          <a:p>
            <a:pPr marL="342900" indent="-342900">
              <a:buAutoNum type="arabicPeriod"/>
            </a:pPr>
            <a:endParaRPr lang="en-US" dirty="0"/>
          </a:p>
          <a:p>
            <a:pPr marL="342900" indent="-342900">
              <a:buAutoNum type="arabicPeriod"/>
            </a:pPr>
            <a:r>
              <a:rPr lang="en-US" dirty="0"/>
              <a:t>State Leadership Conference (SLC)- March 2019 at the </a:t>
            </a:r>
            <a:r>
              <a:rPr lang="en-US" dirty="0" err="1"/>
              <a:t>Koury</a:t>
            </a:r>
            <a:r>
              <a:rPr lang="en-US" dirty="0"/>
              <a:t> Convention Center in Greensboro, NC. There are workshops, competitions, speakers, and a great chance to network with other members and advisers across the state. </a:t>
            </a:r>
          </a:p>
          <a:p>
            <a:pPr marL="342900" indent="-342900">
              <a:buAutoNum type="arabicPeriod"/>
            </a:pPr>
            <a:endParaRPr lang="en-US" dirty="0"/>
          </a:p>
          <a:p>
            <a:pPr marL="342900" indent="-342900">
              <a:buAutoNum type="arabicPeriod"/>
            </a:pPr>
            <a:r>
              <a:rPr lang="en-US" dirty="0"/>
              <a:t>National Leadership Conference (NLC)- Vary year to year in location. </a:t>
            </a:r>
            <a:r>
              <a:rPr lang="en-US" dirty="0" err="1"/>
              <a:t>Competions</a:t>
            </a:r>
            <a:r>
              <a:rPr lang="en-US" dirty="0"/>
              <a:t> and workshops similar to SLC,  but on a national level.</a:t>
            </a:r>
          </a:p>
          <a:p>
            <a:pPr marL="342900" indent="-342900">
              <a:buAutoNum type="arabicPeriod"/>
            </a:pPr>
            <a:endParaRPr lang="en-US" dirty="0"/>
          </a:p>
        </p:txBody>
      </p:sp>
    </p:spTree>
    <p:extLst>
      <p:ext uri="{BB962C8B-B14F-4D97-AF65-F5344CB8AC3E}">
        <p14:creationId xmlns:p14="http://schemas.microsoft.com/office/powerpoint/2010/main" val="3841096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7CAE43B-CF26-4F88-B804-BCB5DD65BD8D}"/>
              </a:ext>
            </a:extLst>
          </p:cNvPr>
          <p:cNvSpPr>
            <a:spLocks noGrp="1"/>
          </p:cNvSpPr>
          <p:nvPr>
            <p:ph type="title"/>
          </p:nvPr>
        </p:nvSpPr>
        <p:spPr/>
        <p:txBody>
          <a:bodyPr/>
          <a:lstStyle/>
          <a:p>
            <a:r>
              <a:rPr lang="en-US" dirty="0"/>
              <a:t>Competitions </a:t>
            </a:r>
            <a:br>
              <a:rPr lang="en-US" dirty="0"/>
            </a:br>
            <a:r>
              <a:rPr lang="en-US" dirty="0"/>
              <a:t>Regional Competitions</a:t>
            </a:r>
          </a:p>
        </p:txBody>
      </p:sp>
      <p:sp>
        <p:nvSpPr>
          <p:cNvPr id="3" name="TextBox 2">
            <a:extLst>
              <a:ext uri="{FF2B5EF4-FFF2-40B4-BE49-F238E27FC236}">
                <a16:creationId xmlns="" xmlns:a16="http://schemas.microsoft.com/office/drawing/2014/main" id="{63A73618-251C-4CB0-9ECE-54B2D9CDC78F}"/>
              </a:ext>
            </a:extLst>
          </p:cNvPr>
          <p:cNvSpPr txBox="1"/>
          <p:nvPr/>
        </p:nvSpPr>
        <p:spPr>
          <a:xfrm>
            <a:off x="1404730" y="2385391"/>
            <a:ext cx="9700592" cy="646331"/>
          </a:xfrm>
          <a:prstGeom prst="rect">
            <a:avLst/>
          </a:prstGeom>
          <a:noFill/>
        </p:spPr>
        <p:txBody>
          <a:bodyPr wrap="square" rtlCol="0">
            <a:spAutoFit/>
          </a:bodyPr>
          <a:lstStyle/>
          <a:p>
            <a:r>
              <a:rPr lang="en-US" dirty="0"/>
              <a:t>NC FBLA has a few competitions that start at the regional competitions. To register for State competition in these events, means that your student </a:t>
            </a:r>
            <a:r>
              <a:rPr lang="en-US" b="1" dirty="0"/>
              <a:t>must have </a:t>
            </a:r>
            <a:r>
              <a:rPr lang="en-US" dirty="0"/>
              <a:t>placed 1-3 at the regional level.</a:t>
            </a:r>
          </a:p>
        </p:txBody>
      </p:sp>
      <p:sp>
        <p:nvSpPr>
          <p:cNvPr id="4" name="TextBox 3">
            <a:extLst>
              <a:ext uri="{FF2B5EF4-FFF2-40B4-BE49-F238E27FC236}">
                <a16:creationId xmlns="" xmlns:a16="http://schemas.microsoft.com/office/drawing/2014/main" id="{C7439E07-7D27-4E8B-85E6-AF337DF11E4E}"/>
              </a:ext>
            </a:extLst>
          </p:cNvPr>
          <p:cNvSpPr txBox="1"/>
          <p:nvPr/>
        </p:nvSpPr>
        <p:spPr>
          <a:xfrm>
            <a:off x="1404730" y="3455882"/>
            <a:ext cx="10025270" cy="2585323"/>
          </a:xfrm>
          <a:prstGeom prst="rect">
            <a:avLst/>
          </a:prstGeom>
          <a:noFill/>
        </p:spPr>
        <p:txBody>
          <a:bodyPr wrap="square" rtlCol="0">
            <a:spAutoFit/>
          </a:bodyPr>
          <a:lstStyle/>
          <a:p>
            <a:pPr marL="342900" indent="-342900">
              <a:buAutoNum type="arabicPeriod"/>
            </a:pPr>
            <a:r>
              <a:rPr lang="en-US" dirty="0"/>
              <a:t>Business and Financial Literacy</a:t>
            </a:r>
          </a:p>
          <a:p>
            <a:pPr marL="342900" indent="-342900">
              <a:buAutoNum type="arabicPeriod"/>
            </a:pPr>
            <a:r>
              <a:rPr lang="en-US" dirty="0"/>
              <a:t>Career Exploration</a:t>
            </a:r>
          </a:p>
          <a:p>
            <a:pPr marL="342900" indent="-342900">
              <a:buAutoNum type="arabicPeriod"/>
            </a:pPr>
            <a:r>
              <a:rPr lang="en-US" dirty="0"/>
              <a:t>FBLA Creed</a:t>
            </a:r>
          </a:p>
          <a:p>
            <a:pPr marL="342900" indent="-342900">
              <a:buAutoNum type="arabicPeriod"/>
            </a:pPr>
            <a:r>
              <a:rPr lang="en-US" dirty="0"/>
              <a:t>Introduction to Business Communication</a:t>
            </a:r>
          </a:p>
          <a:p>
            <a:pPr marL="342900" indent="-342900">
              <a:buAutoNum type="arabicPeriod"/>
            </a:pPr>
            <a:r>
              <a:rPr lang="en-US" dirty="0"/>
              <a:t>Public Speaking</a:t>
            </a:r>
          </a:p>
          <a:p>
            <a:pPr marL="342900" indent="-342900">
              <a:buAutoNum type="arabicPeriod"/>
            </a:pPr>
            <a:r>
              <a:rPr lang="en-US" dirty="0"/>
              <a:t>Elevator Speech</a:t>
            </a:r>
          </a:p>
          <a:p>
            <a:pPr marL="342900" indent="-342900">
              <a:buAutoNum type="arabicPeriod"/>
            </a:pPr>
            <a:endParaRPr lang="en-US" dirty="0"/>
          </a:p>
          <a:p>
            <a:pPr marL="342900" indent="-342900">
              <a:buAutoNum type="arabicPeriod"/>
            </a:pPr>
            <a:r>
              <a:rPr lang="en-US" dirty="0"/>
              <a:t>Spirit Cheer/Chant</a:t>
            </a:r>
          </a:p>
          <a:p>
            <a:pPr marL="342900" indent="-342900">
              <a:buAutoNum type="arabicPeriod"/>
            </a:pPr>
            <a:r>
              <a:rPr lang="en-US" dirty="0"/>
              <a:t>Spirit T-Shirt</a:t>
            </a:r>
          </a:p>
        </p:txBody>
      </p:sp>
      <p:sp>
        <p:nvSpPr>
          <p:cNvPr id="6" name="TextBox 5">
            <a:extLst>
              <a:ext uri="{FF2B5EF4-FFF2-40B4-BE49-F238E27FC236}">
                <a16:creationId xmlns="" xmlns:a16="http://schemas.microsoft.com/office/drawing/2014/main" id="{08EF1295-084C-4192-9EC1-F0874F0DC671}"/>
              </a:ext>
            </a:extLst>
          </p:cNvPr>
          <p:cNvSpPr txBox="1"/>
          <p:nvPr/>
        </p:nvSpPr>
        <p:spPr>
          <a:xfrm>
            <a:off x="6798365" y="3326296"/>
            <a:ext cx="2796209" cy="1477328"/>
          </a:xfrm>
          <a:prstGeom prst="rect">
            <a:avLst/>
          </a:prstGeom>
          <a:solidFill>
            <a:schemeClr val="accent1">
              <a:lumMod val="20000"/>
              <a:lumOff val="80000"/>
            </a:schemeClr>
          </a:solidFill>
          <a:ln w="76200">
            <a:solidFill>
              <a:schemeClr val="accent1">
                <a:lumMod val="5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Business and Financial Literacy and Elevator Speech are  Qualifiers for state and also national </a:t>
            </a:r>
            <a:r>
              <a:rPr lang="en-US" dirty="0" err="1"/>
              <a:t>compeitions</a:t>
            </a:r>
            <a:r>
              <a:rPr lang="en-US" dirty="0"/>
              <a:t>.</a:t>
            </a:r>
          </a:p>
        </p:txBody>
      </p:sp>
      <p:sp>
        <p:nvSpPr>
          <p:cNvPr id="7" name="TextBox 6">
            <a:extLst>
              <a:ext uri="{FF2B5EF4-FFF2-40B4-BE49-F238E27FC236}">
                <a16:creationId xmlns="" xmlns:a16="http://schemas.microsoft.com/office/drawing/2014/main" id="{848D9AEB-4843-4579-8851-9763769A40A3}"/>
              </a:ext>
            </a:extLst>
          </p:cNvPr>
          <p:cNvSpPr txBox="1"/>
          <p:nvPr/>
        </p:nvSpPr>
        <p:spPr>
          <a:xfrm>
            <a:off x="8633791" y="4933210"/>
            <a:ext cx="2796209" cy="1754326"/>
          </a:xfrm>
          <a:prstGeom prst="rect">
            <a:avLst/>
          </a:prstGeom>
          <a:solidFill>
            <a:schemeClr val="accent1">
              <a:lumMod val="20000"/>
              <a:lumOff val="80000"/>
            </a:schemeClr>
          </a:solidFill>
          <a:ln w="76200">
            <a:solidFill>
              <a:schemeClr val="accent1">
                <a:lumMod val="5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Spirit Cheer/Chant and Spirit T-Shirt are Team events. These two events compete against HS also. Only 1</a:t>
            </a:r>
            <a:r>
              <a:rPr lang="en-US" baseline="30000" dirty="0"/>
              <a:t>st</a:t>
            </a:r>
            <a:r>
              <a:rPr lang="en-US" dirty="0"/>
              <a:t> place competes at SLC. </a:t>
            </a:r>
          </a:p>
        </p:txBody>
      </p:sp>
    </p:spTree>
    <p:extLst>
      <p:ext uri="{BB962C8B-B14F-4D97-AF65-F5344CB8AC3E}">
        <p14:creationId xmlns:p14="http://schemas.microsoft.com/office/powerpoint/2010/main" val="1975377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6C210C-3BFC-4697-828F-089674E39550}"/>
              </a:ext>
            </a:extLst>
          </p:cNvPr>
          <p:cNvSpPr>
            <a:spLocks noGrp="1"/>
          </p:cNvSpPr>
          <p:nvPr>
            <p:ph type="title"/>
          </p:nvPr>
        </p:nvSpPr>
        <p:spPr/>
        <p:txBody>
          <a:bodyPr/>
          <a:lstStyle/>
          <a:p>
            <a:r>
              <a:rPr lang="en-US" dirty="0"/>
              <a:t>Competitions-</a:t>
            </a:r>
            <a:br>
              <a:rPr lang="en-US" dirty="0"/>
            </a:br>
            <a:r>
              <a:rPr lang="en-US" dirty="0"/>
              <a:t>State Leadership Conference</a:t>
            </a:r>
          </a:p>
        </p:txBody>
      </p:sp>
      <p:sp>
        <p:nvSpPr>
          <p:cNvPr id="3" name="TextBox 2">
            <a:extLst>
              <a:ext uri="{FF2B5EF4-FFF2-40B4-BE49-F238E27FC236}">
                <a16:creationId xmlns="" xmlns:a16="http://schemas.microsoft.com/office/drawing/2014/main" id="{0DDCF076-9981-45C8-8768-64281E2C04D7}"/>
              </a:ext>
            </a:extLst>
          </p:cNvPr>
          <p:cNvSpPr txBox="1"/>
          <p:nvPr/>
        </p:nvSpPr>
        <p:spPr>
          <a:xfrm>
            <a:off x="1251678" y="1951300"/>
            <a:ext cx="10178322" cy="4524315"/>
          </a:xfrm>
          <a:prstGeom prst="rect">
            <a:avLst/>
          </a:prstGeom>
          <a:noFill/>
        </p:spPr>
        <p:txBody>
          <a:bodyPr wrap="square" rtlCol="0">
            <a:spAutoFit/>
          </a:bodyPr>
          <a:lstStyle/>
          <a:p>
            <a:r>
              <a:rPr lang="en-US" dirty="0"/>
              <a:t>SLC gives the students an opportunity to network, learn and compete. </a:t>
            </a:r>
          </a:p>
          <a:p>
            <a:endParaRPr lang="en-US" dirty="0"/>
          </a:p>
          <a:p>
            <a:r>
              <a:rPr lang="en-US" dirty="0"/>
              <a:t>There are different types of competitions here:</a:t>
            </a:r>
          </a:p>
          <a:p>
            <a:endParaRPr lang="en-US" dirty="0"/>
          </a:p>
          <a:p>
            <a:pPr marL="342900" indent="-342900">
              <a:buAutoNum type="arabicPeriod"/>
            </a:pPr>
            <a:r>
              <a:rPr lang="en-US" dirty="0"/>
              <a:t>Open Events- All Members may take these events, even if they have participated in another event. . Members can take as many as they would like. Both the active and associate members can take these. </a:t>
            </a:r>
          </a:p>
          <a:p>
            <a:pPr marL="342900" indent="-342900">
              <a:buAutoNum type="arabicPeriod"/>
            </a:pPr>
            <a:r>
              <a:rPr lang="en-US" dirty="0"/>
              <a:t>Individual Events- These events are for a single competitor. The amount of competitors you can have in each event depend on how many members you have.</a:t>
            </a:r>
          </a:p>
          <a:p>
            <a:pPr marL="342900" indent="-342900">
              <a:buAutoNum type="arabicPeriod"/>
            </a:pPr>
            <a:r>
              <a:rPr lang="en-US" dirty="0"/>
              <a:t>Group or Team Events- Group Events can have up to a certain number of members for each team. </a:t>
            </a:r>
          </a:p>
          <a:p>
            <a:pPr marL="342900" indent="-342900">
              <a:buAutoNum type="arabicPeriod"/>
            </a:pPr>
            <a:r>
              <a:rPr lang="en-US" dirty="0"/>
              <a:t>Chapter Events- The Chapter works together to complete the competition. You would register the team leaders for this. </a:t>
            </a:r>
          </a:p>
          <a:p>
            <a:pPr marL="342900" indent="-342900">
              <a:buAutoNum type="arabicPeriod"/>
            </a:pPr>
            <a:endParaRPr lang="en-US" dirty="0"/>
          </a:p>
          <a:p>
            <a:r>
              <a:rPr lang="en-US" dirty="0"/>
              <a:t>In the case of Individual and Group events, your members can ONLY compete in ONE event. For example, they can not do both Public Speaking and Presentation Software at the same time.  </a:t>
            </a:r>
          </a:p>
          <a:p>
            <a:endParaRPr lang="en-US" dirty="0"/>
          </a:p>
          <a:p>
            <a:r>
              <a:rPr lang="en-US" dirty="0"/>
              <a:t>A student CAN compete in an Open Event, and Individual Event and a Chapter Event.</a:t>
            </a:r>
          </a:p>
        </p:txBody>
      </p:sp>
    </p:spTree>
    <p:extLst>
      <p:ext uri="{BB962C8B-B14F-4D97-AF65-F5344CB8AC3E}">
        <p14:creationId xmlns:p14="http://schemas.microsoft.com/office/powerpoint/2010/main" val="9500069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D999B1-A7CE-4417-84DC-99A139AB90D1}"/>
              </a:ext>
            </a:extLst>
          </p:cNvPr>
          <p:cNvSpPr>
            <a:spLocks noGrp="1"/>
          </p:cNvSpPr>
          <p:nvPr>
            <p:ph type="title"/>
          </p:nvPr>
        </p:nvSpPr>
        <p:spPr/>
        <p:txBody>
          <a:bodyPr/>
          <a:lstStyle/>
          <a:p>
            <a:r>
              <a:rPr lang="en-US" dirty="0"/>
              <a:t>Steps In Review</a:t>
            </a:r>
          </a:p>
        </p:txBody>
      </p:sp>
      <p:sp>
        <p:nvSpPr>
          <p:cNvPr id="4" name="TextBox 3">
            <a:extLst>
              <a:ext uri="{FF2B5EF4-FFF2-40B4-BE49-F238E27FC236}">
                <a16:creationId xmlns="" xmlns:a16="http://schemas.microsoft.com/office/drawing/2014/main" id="{BA3FFAE9-C3CA-4B1C-8B01-A1D21553E2BF}"/>
              </a:ext>
            </a:extLst>
          </p:cNvPr>
          <p:cNvSpPr txBox="1"/>
          <p:nvPr/>
        </p:nvSpPr>
        <p:spPr>
          <a:xfrm>
            <a:off x="1385455" y="1537855"/>
            <a:ext cx="9809018" cy="4801314"/>
          </a:xfrm>
          <a:prstGeom prst="rect">
            <a:avLst/>
          </a:prstGeom>
          <a:noFill/>
        </p:spPr>
        <p:txBody>
          <a:bodyPr wrap="square" rtlCol="0">
            <a:spAutoFit/>
          </a:bodyPr>
          <a:lstStyle/>
          <a:p>
            <a:pPr marL="342900" indent="-342900">
              <a:buAutoNum type="arabicPeriod"/>
            </a:pPr>
            <a:r>
              <a:rPr lang="en-US" dirty="0"/>
              <a:t>Recruit at least 5 members</a:t>
            </a:r>
          </a:p>
          <a:p>
            <a:pPr marL="342900" indent="-342900">
              <a:buAutoNum type="arabicPeriod"/>
            </a:pPr>
            <a:r>
              <a:rPr lang="en-US" dirty="0"/>
              <a:t>Register for your Organizational Packet</a:t>
            </a:r>
          </a:p>
          <a:p>
            <a:pPr marL="342900" indent="-342900">
              <a:buAutoNum type="arabicPeriod"/>
            </a:pPr>
            <a:r>
              <a:rPr lang="en-US" dirty="0"/>
              <a:t>Pay your chapter dues and your Chapter Registration</a:t>
            </a:r>
          </a:p>
          <a:p>
            <a:pPr marL="342900" indent="-342900">
              <a:buAutoNum type="arabicPeriod"/>
            </a:pPr>
            <a:r>
              <a:rPr lang="en-US" dirty="0"/>
              <a:t>Decide on Officers</a:t>
            </a:r>
          </a:p>
          <a:p>
            <a:pPr marL="342900" indent="-342900">
              <a:buAutoNum type="arabicPeriod"/>
            </a:pPr>
            <a:r>
              <a:rPr lang="en-US" dirty="0"/>
              <a:t>Create Bylaws</a:t>
            </a:r>
          </a:p>
          <a:p>
            <a:pPr marL="342900" indent="-342900">
              <a:buAutoNum type="arabicPeriod"/>
            </a:pPr>
            <a:r>
              <a:rPr lang="en-US" dirty="0"/>
              <a:t>Create a Program of Work for the year</a:t>
            </a:r>
          </a:p>
          <a:p>
            <a:pPr marL="342900" indent="-342900">
              <a:buAutoNum type="arabicPeriod"/>
            </a:pPr>
            <a:r>
              <a:rPr lang="en-US" dirty="0"/>
              <a:t>Plan meeting dates and hold meetings</a:t>
            </a:r>
          </a:p>
          <a:p>
            <a:pPr marL="342900" indent="-342900">
              <a:buAutoNum type="arabicPeriod"/>
            </a:pPr>
            <a:endParaRPr lang="en-US" dirty="0"/>
          </a:p>
          <a:p>
            <a:r>
              <a:rPr lang="en-US" b="1" dirty="0"/>
              <a:t>When ready:</a:t>
            </a:r>
          </a:p>
          <a:p>
            <a:pPr marL="342900" indent="-342900">
              <a:buAutoNum type="arabicPeriod" startAt="8"/>
            </a:pPr>
            <a:r>
              <a:rPr lang="en-US" dirty="0"/>
              <a:t>Decide on competitions, regional events, state events, or national competitions.</a:t>
            </a:r>
          </a:p>
          <a:p>
            <a:pPr marL="342900" indent="-342900">
              <a:buAutoNum type="arabicPeriod" startAt="8"/>
            </a:pPr>
            <a:r>
              <a:rPr lang="en-US" dirty="0"/>
              <a:t>Will you attend conferences?</a:t>
            </a:r>
          </a:p>
          <a:p>
            <a:pPr marL="342900" indent="-342900">
              <a:buAutoNum type="arabicPeriod" startAt="8"/>
            </a:pPr>
            <a:r>
              <a:rPr lang="en-US" dirty="0"/>
              <a:t>How will you pay for the trips? Fundraisers?</a:t>
            </a:r>
          </a:p>
          <a:p>
            <a:pPr marL="342900" indent="-342900">
              <a:buAutoNum type="arabicPeriod" startAt="8"/>
            </a:pPr>
            <a:endParaRPr lang="en-US" dirty="0"/>
          </a:p>
          <a:p>
            <a:r>
              <a:rPr lang="en-US" b="1" dirty="0"/>
              <a:t>And Finally:</a:t>
            </a:r>
          </a:p>
          <a:p>
            <a:r>
              <a:rPr lang="en-US" dirty="0"/>
              <a:t>Remember, starting a chapter does not mean you must do everything the first year! Have your students guide your program of work and decide what activities, trips, speakers, community service,  fundraisers, competitions, or recognition programs you would like to do! </a:t>
            </a:r>
          </a:p>
        </p:txBody>
      </p:sp>
    </p:spTree>
    <p:extLst>
      <p:ext uri="{BB962C8B-B14F-4D97-AF65-F5344CB8AC3E}">
        <p14:creationId xmlns:p14="http://schemas.microsoft.com/office/powerpoint/2010/main" val="4287571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671CCDD-4BE9-4566-9A11-4E22256D0EDA}"/>
              </a:ext>
            </a:extLst>
          </p:cNvPr>
          <p:cNvSpPr>
            <a:spLocks noGrp="1"/>
          </p:cNvSpPr>
          <p:nvPr>
            <p:ph type="title"/>
          </p:nvPr>
        </p:nvSpPr>
        <p:spPr>
          <a:xfrm>
            <a:off x="7863840" y="0"/>
            <a:ext cx="3934264" cy="1948376"/>
          </a:xfrm>
        </p:spPr>
        <p:txBody>
          <a:bodyPr>
            <a:noAutofit/>
          </a:bodyPr>
          <a:lstStyle/>
          <a:p>
            <a:pPr algn="ctr"/>
            <a:r>
              <a:rPr lang="en-US" sz="2400" dirty="0"/>
              <a:t>For Additional Information, help and Support</a:t>
            </a:r>
          </a:p>
        </p:txBody>
      </p:sp>
      <p:sp>
        <p:nvSpPr>
          <p:cNvPr id="3" name="Content Placeholder 2">
            <a:extLst>
              <a:ext uri="{FF2B5EF4-FFF2-40B4-BE49-F238E27FC236}">
                <a16:creationId xmlns="" xmlns:a16="http://schemas.microsoft.com/office/drawing/2014/main" id="{9827C4C3-1DF0-404F-9D78-1960462B21ED}"/>
              </a:ext>
            </a:extLst>
          </p:cNvPr>
          <p:cNvSpPr>
            <a:spLocks noGrp="1"/>
          </p:cNvSpPr>
          <p:nvPr>
            <p:ph idx="1"/>
          </p:nvPr>
        </p:nvSpPr>
        <p:spPr>
          <a:xfrm>
            <a:off x="393896" y="920377"/>
            <a:ext cx="7090116" cy="4985124"/>
          </a:xfrm>
        </p:spPr>
        <p:txBody>
          <a:bodyPr/>
          <a:lstStyle/>
          <a:p>
            <a:pPr marL="0" indent="0">
              <a:buNone/>
            </a:pPr>
            <a:r>
              <a:rPr lang="en-US" dirty="0"/>
              <a:t>Sources:</a:t>
            </a:r>
          </a:p>
          <a:p>
            <a:pPr marL="0" indent="0">
              <a:buNone/>
            </a:pPr>
            <a:endParaRPr lang="en-US" dirty="0"/>
          </a:p>
          <a:p>
            <a:pPr marL="0" indent="0">
              <a:buNone/>
            </a:pPr>
            <a:endParaRPr lang="en-US" dirty="0"/>
          </a:p>
          <a:p>
            <a:pPr marL="0" indent="0">
              <a:buNone/>
            </a:pPr>
            <a:r>
              <a:rPr lang="en-US" sz="2800" dirty="0">
                <a:hlinkClick r:id="rId2"/>
              </a:rPr>
              <a:t>FBLA National Site</a:t>
            </a:r>
            <a:endParaRPr lang="en-US" sz="2800" dirty="0"/>
          </a:p>
          <a:p>
            <a:pPr marL="0" indent="0">
              <a:buNone/>
            </a:pPr>
            <a:r>
              <a:rPr lang="en-US" sz="2800" dirty="0">
                <a:hlinkClick r:id="rId3"/>
              </a:rPr>
              <a:t>FBLA ML Chapter Management Handbook</a:t>
            </a:r>
            <a:endParaRPr lang="en-US" sz="2800" dirty="0"/>
          </a:p>
          <a:p>
            <a:pPr marL="0" indent="0">
              <a:buNone/>
            </a:pPr>
            <a:r>
              <a:rPr lang="en-US" sz="2800" dirty="0">
                <a:hlinkClick r:id="rId4"/>
              </a:rPr>
              <a:t>NCFBLA Document Site</a:t>
            </a:r>
            <a:endParaRPr lang="en-US" sz="2800" dirty="0"/>
          </a:p>
          <a:p>
            <a:pPr marL="0" indent="0">
              <a:buNone/>
            </a:pPr>
            <a:r>
              <a:rPr lang="en-US" sz="2800" dirty="0">
                <a:hlinkClick r:id="rId5"/>
              </a:rPr>
              <a:t>NCFBLA Middle Level Info Page</a:t>
            </a:r>
            <a:endParaRPr lang="en-US" sz="2800" dirty="0"/>
          </a:p>
          <a:p>
            <a:pPr marL="0" indent="0">
              <a:buNone/>
            </a:pPr>
            <a:endParaRPr lang="en-US" sz="2800" dirty="0"/>
          </a:p>
          <a:p>
            <a:pPr marL="0" indent="0">
              <a:buNone/>
            </a:pPr>
            <a:endParaRPr lang="en-US" dirty="0"/>
          </a:p>
        </p:txBody>
      </p:sp>
      <p:sp>
        <p:nvSpPr>
          <p:cNvPr id="4" name="Text Placeholder 3">
            <a:extLst>
              <a:ext uri="{FF2B5EF4-FFF2-40B4-BE49-F238E27FC236}">
                <a16:creationId xmlns="" xmlns:a16="http://schemas.microsoft.com/office/drawing/2014/main" id="{B1BAB76E-FB60-4BA3-A573-16B943B4A3EE}"/>
              </a:ext>
            </a:extLst>
          </p:cNvPr>
          <p:cNvSpPr>
            <a:spLocks noGrp="1"/>
          </p:cNvSpPr>
          <p:nvPr>
            <p:ph type="body" sz="half" idx="2"/>
          </p:nvPr>
        </p:nvSpPr>
        <p:spPr>
          <a:xfrm>
            <a:off x="7863840" y="2363372"/>
            <a:ext cx="4121833" cy="3176368"/>
          </a:xfrm>
        </p:spPr>
        <p:txBody>
          <a:bodyPr>
            <a:normAutofit fontScale="85000" lnSpcReduction="20000"/>
          </a:bodyPr>
          <a:lstStyle/>
          <a:p>
            <a:r>
              <a:rPr lang="en-US" sz="2400" dirty="0"/>
              <a:t>Contact:</a:t>
            </a:r>
          </a:p>
          <a:p>
            <a:r>
              <a:rPr lang="en-US" sz="2400" dirty="0"/>
              <a:t>Julie West     </a:t>
            </a:r>
            <a:r>
              <a:rPr lang="en-US" sz="2400" dirty="0">
                <a:hlinkClick r:id="rId6"/>
              </a:rPr>
              <a:t>mailto:juliewest@currituck.k12.nc.us</a:t>
            </a:r>
            <a:endParaRPr lang="en-US" sz="2400" dirty="0"/>
          </a:p>
          <a:p>
            <a:r>
              <a:rPr lang="en-US" sz="2400" dirty="0"/>
              <a:t>NC FBLA ML Executive Board Member</a:t>
            </a:r>
          </a:p>
          <a:p>
            <a:endParaRPr lang="en-US" sz="2400" dirty="0"/>
          </a:p>
          <a:p>
            <a:r>
              <a:rPr lang="en-US" sz="2400" dirty="0">
                <a:hlinkClick r:id="rId7"/>
              </a:rPr>
              <a:t>NC FBLA Middle Level Advisers Area – Facebook Discussion Page</a:t>
            </a:r>
            <a:endParaRPr lang="en-US" sz="2400" dirty="0"/>
          </a:p>
          <a:p>
            <a:endParaRPr lang="en-US" dirty="0"/>
          </a:p>
        </p:txBody>
      </p:sp>
    </p:spTree>
    <p:extLst>
      <p:ext uri="{BB962C8B-B14F-4D97-AF65-F5344CB8AC3E}">
        <p14:creationId xmlns:p14="http://schemas.microsoft.com/office/powerpoint/2010/main" val="1173768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FB5CEFB-C31D-4F8B-827C-95DA574986E2}"/>
              </a:ext>
            </a:extLst>
          </p:cNvPr>
          <p:cNvSpPr>
            <a:spLocks noGrp="1"/>
          </p:cNvSpPr>
          <p:nvPr>
            <p:ph type="title"/>
          </p:nvPr>
        </p:nvSpPr>
        <p:spPr>
          <a:xfrm>
            <a:off x="3242929" y="1073889"/>
            <a:ext cx="8187071" cy="1682564"/>
          </a:xfrm>
        </p:spPr>
        <p:txBody>
          <a:bodyPr>
            <a:normAutofit/>
          </a:bodyPr>
          <a:lstStyle/>
          <a:p>
            <a:r>
              <a:rPr lang="en-US" sz="3600" dirty="0"/>
              <a:t>You have decided to take the leap and start an </a:t>
            </a:r>
            <a:r>
              <a:rPr lang="en-US" sz="3600" dirty="0" err="1"/>
              <a:t>fbla</a:t>
            </a:r>
            <a:r>
              <a:rPr lang="en-US" sz="3600" dirty="0"/>
              <a:t> chapter!</a:t>
            </a:r>
          </a:p>
        </p:txBody>
      </p:sp>
      <p:sp>
        <p:nvSpPr>
          <p:cNvPr id="3" name="Text Placeholder 2">
            <a:extLst>
              <a:ext uri="{FF2B5EF4-FFF2-40B4-BE49-F238E27FC236}">
                <a16:creationId xmlns="" xmlns:a16="http://schemas.microsoft.com/office/drawing/2014/main" id="{E59CF01A-40F5-4946-A432-41CF401AD92B}"/>
              </a:ext>
            </a:extLst>
          </p:cNvPr>
          <p:cNvSpPr>
            <a:spLocks noGrp="1"/>
          </p:cNvSpPr>
          <p:nvPr>
            <p:ph type="body" idx="1"/>
          </p:nvPr>
        </p:nvSpPr>
        <p:spPr>
          <a:xfrm>
            <a:off x="3179981" y="4832976"/>
            <a:ext cx="8312966" cy="951135"/>
          </a:xfrm>
        </p:spPr>
        <p:txBody>
          <a:bodyPr>
            <a:noAutofit/>
          </a:bodyPr>
          <a:lstStyle/>
          <a:p>
            <a:r>
              <a:rPr lang="en-US" sz="3600" dirty="0"/>
              <a:t>Let’s discuss the roles the adviser must take to begin this journey.</a:t>
            </a:r>
          </a:p>
        </p:txBody>
      </p:sp>
      <p:pic>
        <p:nvPicPr>
          <p:cNvPr id="5" name="Picture 4" descr="A picture containing clipart&#10;&#10;Description generated with very high confidence">
            <a:extLst>
              <a:ext uri="{FF2B5EF4-FFF2-40B4-BE49-F238E27FC236}">
                <a16:creationId xmlns="" xmlns:a16="http://schemas.microsoft.com/office/drawing/2014/main" id="{A09FD5D1-2FDE-488F-820C-B417909F2BF4}"/>
              </a:ext>
            </a:extLst>
          </p:cNvPr>
          <p:cNvPicPr>
            <a:picLocks noChangeAspect="1"/>
          </p:cNvPicPr>
          <p:nvPr/>
        </p:nvPicPr>
        <p:blipFill>
          <a:blip r:embed="rId2">
            <a:extLst>
              <a:ext uri="{837473B0-CC2E-450A-ABE3-18F120FF3D39}">
                <a1611:picAttrSrcUrl xmlns="" xmlns:a1611="http://schemas.microsoft.com/office/drawing/2016/11/main" r:id="rId3"/>
              </a:ext>
            </a:extLst>
          </a:blip>
          <a:stretch>
            <a:fillRect/>
          </a:stretch>
        </p:blipFill>
        <p:spPr>
          <a:xfrm>
            <a:off x="5445251" y="2938301"/>
            <a:ext cx="2691583" cy="1712826"/>
          </a:xfrm>
          <a:prstGeom prst="rect">
            <a:avLst/>
          </a:prstGeom>
        </p:spPr>
      </p:pic>
    </p:spTree>
    <p:extLst>
      <p:ext uri="{BB962C8B-B14F-4D97-AF65-F5344CB8AC3E}">
        <p14:creationId xmlns:p14="http://schemas.microsoft.com/office/powerpoint/2010/main" val="3379631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A5FEAF9-055C-4D20-AA86-B8016AA4577F}"/>
              </a:ext>
            </a:extLst>
          </p:cNvPr>
          <p:cNvSpPr>
            <a:spLocks noGrp="1"/>
          </p:cNvSpPr>
          <p:nvPr>
            <p:ph type="title"/>
          </p:nvPr>
        </p:nvSpPr>
        <p:spPr/>
        <p:txBody>
          <a:bodyPr>
            <a:normAutofit fontScale="90000"/>
          </a:bodyPr>
          <a:lstStyle/>
          <a:p>
            <a:r>
              <a:rPr lang="en-US" dirty="0"/>
              <a:t>Adviser Responsibilities</a:t>
            </a:r>
            <a:br>
              <a:rPr lang="en-US" dirty="0"/>
            </a:br>
            <a:r>
              <a:rPr lang="en-US" dirty="0"/>
              <a:t>General Needs</a:t>
            </a:r>
            <a:br>
              <a:rPr lang="en-US" dirty="0"/>
            </a:br>
            <a:r>
              <a:rPr lang="en-US" sz="2700" dirty="0"/>
              <a:t>Let’s Just think about what you need</a:t>
            </a:r>
          </a:p>
        </p:txBody>
      </p:sp>
      <p:sp>
        <p:nvSpPr>
          <p:cNvPr id="3" name="TextBox 2">
            <a:extLst>
              <a:ext uri="{FF2B5EF4-FFF2-40B4-BE49-F238E27FC236}">
                <a16:creationId xmlns="" xmlns:a16="http://schemas.microsoft.com/office/drawing/2014/main" id="{9C8E6BDF-9CB4-40B2-B1B1-7B105238646E}"/>
              </a:ext>
            </a:extLst>
          </p:cNvPr>
          <p:cNvSpPr txBox="1"/>
          <p:nvPr/>
        </p:nvSpPr>
        <p:spPr>
          <a:xfrm>
            <a:off x="1251678" y="2080590"/>
            <a:ext cx="10178322" cy="6186309"/>
          </a:xfrm>
          <a:prstGeom prst="rect">
            <a:avLst/>
          </a:prstGeom>
          <a:noFill/>
        </p:spPr>
        <p:txBody>
          <a:bodyPr wrap="square" rtlCol="0">
            <a:spAutoFit/>
          </a:bodyPr>
          <a:lstStyle/>
          <a:p>
            <a:r>
              <a:rPr lang="en-US" dirty="0"/>
              <a:t>Be knowledgeable about the history, bylaws and programs of the national organization for active operation of the local chapter. </a:t>
            </a:r>
          </a:p>
          <a:p>
            <a:endParaRPr lang="en-US" dirty="0"/>
          </a:p>
          <a:p>
            <a:r>
              <a:rPr lang="en-US" b="1" dirty="0"/>
              <a:t>Some things to look at and consider:</a:t>
            </a:r>
          </a:p>
          <a:p>
            <a:pPr marL="285750" indent="-285750">
              <a:buFont typeface="Arial" panose="020B0604020202020204" pitchFamily="34" charset="0"/>
              <a:buChar char="•"/>
            </a:pPr>
            <a:r>
              <a:rPr lang="en-US" dirty="0"/>
              <a:t>Who can be an active member (MUST be currently taking a business class or taking one in the current year) and who can be an associate (not taking a business course)</a:t>
            </a:r>
          </a:p>
          <a:p>
            <a:pPr marL="285750" indent="-285750">
              <a:buFont typeface="Arial" panose="020B0604020202020204" pitchFamily="34" charset="0"/>
              <a:buChar char="•"/>
            </a:pPr>
            <a:r>
              <a:rPr lang="en-US" dirty="0"/>
              <a:t>Middle level competitive events and who can compete</a:t>
            </a:r>
          </a:p>
          <a:p>
            <a:pPr marL="285750" indent="-285750">
              <a:buFont typeface="Arial" panose="020B0604020202020204" pitchFamily="34" charset="0"/>
              <a:buChar char="•"/>
            </a:pPr>
            <a:r>
              <a:rPr lang="en-US" dirty="0"/>
              <a:t>Do you want to attend conferences and events?</a:t>
            </a:r>
          </a:p>
          <a:p>
            <a:endParaRPr lang="en-US" dirty="0"/>
          </a:p>
          <a:p>
            <a:r>
              <a:rPr lang="en-US" b="1" dirty="0"/>
              <a:t>General Decisions: </a:t>
            </a:r>
          </a:p>
          <a:p>
            <a:r>
              <a:rPr lang="en-US" dirty="0"/>
              <a:t>When will you hold regular chapter meetings?</a:t>
            </a:r>
          </a:p>
          <a:p>
            <a:r>
              <a:rPr lang="en-US" dirty="0"/>
              <a:t>Who will do the planning, collecting, preparing, and arranging materials to promote the chapter and its activities?</a:t>
            </a:r>
          </a:p>
          <a:p>
            <a:pPr marL="285750" indent="-285750">
              <a:buFont typeface="Arial" panose="020B0604020202020204" pitchFamily="34" charset="0"/>
              <a:buChar char="•"/>
            </a:pPr>
            <a:r>
              <a:rPr lang="en-US" dirty="0"/>
              <a:t>Who will promote the chapter? How? Open house? Flyers at meetings?</a:t>
            </a:r>
          </a:p>
          <a:p>
            <a:pPr marL="285750" indent="-285750">
              <a:buFont typeface="Arial" panose="020B0604020202020204" pitchFamily="34" charset="0"/>
              <a:buChar char="•"/>
            </a:pPr>
            <a:r>
              <a:rPr lang="en-US" dirty="0"/>
              <a:t>How many members do you want to have?</a:t>
            </a:r>
          </a:p>
          <a:p>
            <a:endParaRPr lang="en-US" dirty="0"/>
          </a:p>
          <a:p>
            <a:endParaRPr lang="en-US" dirty="0"/>
          </a:p>
          <a:p>
            <a:endParaRPr lang="en-US" dirty="0"/>
          </a:p>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1111828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1B6BA6-B85E-4DA7-B3E6-B40E70DBD4EA}"/>
              </a:ext>
            </a:extLst>
          </p:cNvPr>
          <p:cNvSpPr>
            <a:spLocks noGrp="1"/>
          </p:cNvSpPr>
          <p:nvPr>
            <p:ph type="title"/>
          </p:nvPr>
        </p:nvSpPr>
        <p:spPr/>
        <p:txBody>
          <a:bodyPr/>
          <a:lstStyle/>
          <a:p>
            <a:r>
              <a:rPr lang="en-US" dirty="0"/>
              <a:t>Other Responsibilities You should consider</a:t>
            </a:r>
          </a:p>
        </p:txBody>
      </p:sp>
      <p:sp>
        <p:nvSpPr>
          <p:cNvPr id="3" name="TextBox 2">
            <a:extLst>
              <a:ext uri="{FF2B5EF4-FFF2-40B4-BE49-F238E27FC236}">
                <a16:creationId xmlns="" xmlns:a16="http://schemas.microsoft.com/office/drawing/2014/main" id="{A0D22C38-6018-48D4-8D45-D6115F8E2344}"/>
              </a:ext>
            </a:extLst>
          </p:cNvPr>
          <p:cNvSpPr txBox="1"/>
          <p:nvPr/>
        </p:nvSpPr>
        <p:spPr>
          <a:xfrm>
            <a:off x="1251678" y="1874517"/>
            <a:ext cx="10178322" cy="5078313"/>
          </a:xfrm>
          <a:prstGeom prst="rect">
            <a:avLst/>
          </a:prstGeom>
          <a:noFill/>
        </p:spPr>
        <p:txBody>
          <a:bodyPr wrap="square" rtlCol="0">
            <a:spAutoFit/>
          </a:bodyPr>
          <a:lstStyle/>
          <a:p>
            <a:pPr marL="285750" indent="-285750">
              <a:buFont typeface="Arial" panose="020B0604020202020204" pitchFamily="34" charset="0"/>
              <a:buChar char="•"/>
            </a:pPr>
            <a:r>
              <a:rPr lang="en-US" dirty="0"/>
              <a:t>Direct, chaperone, and coordinate supervision of chapter activities.</a:t>
            </a:r>
          </a:p>
          <a:p>
            <a:pPr marL="285750" indent="-285750">
              <a:buFont typeface="Arial" panose="020B0604020202020204" pitchFamily="34" charset="0"/>
              <a:buChar char="•"/>
            </a:pPr>
            <a:r>
              <a:rPr lang="en-US" dirty="0"/>
              <a:t>Organize the selection process for chapter officers and provide officer training.</a:t>
            </a:r>
          </a:p>
          <a:p>
            <a:pPr marL="285750" indent="-285750">
              <a:buFont typeface="Arial" panose="020B0604020202020204" pitchFamily="34" charset="0"/>
              <a:buChar char="•"/>
            </a:pPr>
            <a:r>
              <a:rPr lang="en-US" dirty="0"/>
              <a:t>Encourage civic responsibility.</a:t>
            </a:r>
          </a:p>
          <a:p>
            <a:pPr marL="285750" indent="-285750">
              <a:buFont typeface="Arial" panose="020B0604020202020204" pitchFamily="34" charset="0"/>
              <a:buChar char="•"/>
            </a:pPr>
            <a:r>
              <a:rPr lang="en-US" dirty="0"/>
              <a:t>Assist in the maintenance of necessary chapter records.</a:t>
            </a:r>
          </a:p>
          <a:p>
            <a:pPr marL="285750" indent="-285750">
              <a:buFont typeface="Arial" panose="020B0604020202020204" pitchFamily="34" charset="0"/>
              <a:buChar char="•"/>
            </a:pPr>
            <a:r>
              <a:rPr lang="en-US" dirty="0"/>
              <a:t>Establish rules and guidelines that will help students lead themselves while remaining consistent with school policies and state and national bylaws.</a:t>
            </a:r>
          </a:p>
          <a:p>
            <a:pPr marL="285750" indent="-285750">
              <a:buFont typeface="Arial" panose="020B0604020202020204" pitchFamily="34" charset="0"/>
              <a:buChar char="•"/>
            </a:pPr>
            <a:r>
              <a:rPr lang="en-US" dirty="0"/>
              <a:t>Assist members and officers in developing an annual program of work, which includes a budget, calendar, and committee assignments.</a:t>
            </a:r>
          </a:p>
          <a:p>
            <a:pPr marL="285750" indent="-285750">
              <a:buFont typeface="Arial" panose="020B0604020202020204" pitchFamily="34" charset="0"/>
              <a:buChar char="•"/>
            </a:pPr>
            <a:r>
              <a:rPr lang="en-US" dirty="0"/>
              <a:t>Ensure school administrators, faculty, students, and the public are informed of chapter activities and outstanding student achievements.</a:t>
            </a:r>
          </a:p>
          <a:p>
            <a:pPr marL="285750" indent="-285750">
              <a:buFont typeface="Arial" panose="020B0604020202020204" pitchFamily="34" charset="0"/>
              <a:buChar char="•"/>
            </a:pPr>
            <a:r>
              <a:rPr lang="en-US" dirty="0"/>
              <a:t>Be knowledgeable of the guidelines for district/regional, state, and national competitive events and activities and coordinate participation at all levels.</a:t>
            </a:r>
          </a:p>
          <a:p>
            <a:pPr marL="285750" indent="-285750">
              <a:buFont typeface="Arial" panose="020B0604020202020204" pitchFamily="34" charset="0"/>
              <a:buChar char="•"/>
            </a:pPr>
            <a:r>
              <a:rPr lang="en-US" dirty="0"/>
              <a:t>Oversee financial development projects and supervise the receipt, recording, depositing, and expenditure of chapter funds.</a:t>
            </a:r>
          </a:p>
          <a:p>
            <a:pPr marL="285750" indent="-285750">
              <a:buFont typeface="Arial" panose="020B0604020202020204" pitchFamily="34" charset="0"/>
              <a:buChar char="•"/>
            </a:pPr>
            <a:endParaRPr lang="en-US" dirty="0"/>
          </a:p>
          <a:p>
            <a:r>
              <a:rPr lang="en-US" sz="3600" dirty="0"/>
              <a:t>But, don’t we already do most of these things?</a:t>
            </a:r>
          </a:p>
          <a:p>
            <a:endParaRPr lang="en-US" dirty="0"/>
          </a:p>
        </p:txBody>
      </p:sp>
    </p:spTree>
    <p:extLst>
      <p:ext uri="{BB962C8B-B14F-4D97-AF65-F5344CB8AC3E}">
        <p14:creationId xmlns:p14="http://schemas.microsoft.com/office/powerpoint/2010/main" val="3313567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345924-D656-47FC-814A-10105FBA3E98}"/>
              </a:ext>
            </a:extLst>
          </p:cNvPr>
          <p:cNvSpPr>
            <a:spLocks noGrp="1"/>
          </p:cNvSpPr>
          <p:nvPr>
            <p:ph type="title"/>
          </p:nvPr>
        </p:nvSpPr>
        <p:spPr/>
        <p:txBody>
          <a:bodyPr/>
          <a:lstStyle/>
          <a:p>
            <a:r>
              <a:rPr lang="en-US" dirty="0"/>
              <a:t>are you ready to begin?</a:t>
            </a:r>
          </a:p>
        </p:txBody>
      </p:sp>
      <p:sp>
        <p:nvSpPr>
          <p:cNvPr id="3" name="TextBox 2">
            <a:extLst>
              <a:ext uri="{FF2B5EF4-FFF2-40B4-BE49-F238E27FC236}">
                <a16:creationId xmlns="" xmlns:a16="http://schemas.microsoft.com/office/drawing/2014/main" id="{3B6B947C-A84C-47A9-BF07-4717C031F9DA}"/>
              </a:ext>
            </a:extLst>
          </p:cNvPr>
          <p:cNvSpPr txBox="1"/>
          <p:nvPr/>
        </p:nvSpPr>
        <p:spPr>
          <a:xfrm>
            <a:off x="1006513" y="1265446"/>
            <a:ext cx="10178322" cy="7017306"/>
          </a:xfrm>
          <a:prstGeom prst="rect">
            <a:avLst/>
          </a:prstGeom>
          <a:noFill/>
        </p:spPr>
        <p:txBody>
          <a:bodyPr wrap="square" rtlCol="0">
            <a:spAutoFit/>
          </a:bodyPr>
          <a:lstStyle/>
          <a:p>
            <a:r>
              <a:rPr lang="en-US" sz="2400" b="1" dirty="0"/>
              <a:t>Time to RECRUIT at least 5 members. You can have more, but you only need 5 to have a chapter.</a:t>
            </a:r>
          </a:p>
          <a:p>
            <a:endParaRPr lang="en-US" dirty="0"/>
          </a:p>
          <a:p>
            <a:r>
              <a:rPr lang="en-US" dirty="0"/>
              <a:t>How will you get the information about FBLA out to the students? This is a great video showing the importance of Middle Level FBLA. It can be shown:</a:t>
            </a:r>
          </a:p>
          <a:p>
            <a:pPr marL="342900" indent="-342900">
              <a:buFont typeface="+mj-lt"/>
              <a:buAutoNum type="arabicPeriod"/>
            </a:pPr>
            <a:r>
              <a:rPr lang="en-US" dirty="0"/>
              <a:t>In class</a:t>
            </a:r>
          </a:p>
          <a:p>
            <a:pPr marL="342900" indent="-342900">
              <a:buFont typeface="+mj-lt"/>
              <a:buAutoNum type="arabicPeriod"/>
            </a:pPr>
            <a:r>
              <a:rPr lang="en-US" dirty="0"/>
              <a:t>Open House</a:t>
            </a:r>
          </a:p>
          <a:p>
            <a:pPr marL="342900" indent="-342900">
              <a:buFont typeface="+mj-lt"/>
              <a:buAutoNum type="arabicPeriod"/>
            </a:pPr>
            <a:r>
              <a:rPr lang="en-US" dirty="0"/>
              <a:t>Social Media</a:t>
            </a:r>
          </a:p>
          <a:p>
            <a:pPr marL="342900" indent="-342900">
              <a:buFont typeface="+mj-lt"/>
              <a:buAutoNum type="arabicPeriod"/>
            </a:pPr>
            <a:r>
              <a:rPr lang="en-US" dirty="0"/>
              <a:t>Emails to students and parents</a:t>
            </a:r>
          </a:p>
          <a:p>
            <a:pPr marL="342900" indent="-342900">
              <a:buFont typeface="+mj-lt"/>
              <a:buAutoNum type="arabicPeriod"/>
            </a:pPr>
            <a:endParaRPr lang="en-US" dirty="0"/>
          </a:p>
          <a:p>
            <a:pPr marL="342900" indent="-342900">
              <a:buFont typeface="+mj-lt"/>
              <a:buAutoNum type="arabicPeriod"/>
            </a:pPr>
            <a:endParaRPr lang="en-US" dirty="0"/>
          </a:p>
          <a:p>
            <a:r>
              <a:rPr lang="en-US" sz="2400" b="1" dirty="0"/>
              <a:t>Dues</a:t>
            </a:r>
          </a:p>
          <a:p>
            <a:r>
              <a:rPr lang="en-US" dirty="0"/>
              <a:t>The new members will need to pay dues.</a:t>
            </a:r>
          </a:p>
          <a:p>
            <a:r>
              <a:rPr lang="en-US" dirty="0"/>
              <a:t>How much will the students pay?</a:t>
            </a:r>
          </a:p>
          <a:p>
            <a:pPr marL="285750" indent="-285750">
              <a:buFont typeface="Arial" panose="020B0604020202020204" pitchFamily="34" charset="0"/>
              <a:buChar char="•"/>
            </a:pPr>
            <a:r>
              <a:rPr lang="en-US" dirty="0"/>
              <a:t>National Dues- 6</a:t>
            </a:r>
          </a:p>
          <a:p>
            <a:pPr marL="285750" indent="-285750">
              <a:buFont typeface="Arial" panose="020B0604020202020204" pitchFamily="34" charset="0"/>
              <a:buChar char="•"/>
            </a:pPr>
            <a:r>
              <a:rPr lang="en-US" dirty="0"/>
              <a:t>State Dues  5</a:t>
            </a:r>
          </a:p>
          <a:p>
            <a:pPr marL="285750" indent="-285750">
              <a:buFont typeface="Arial" panose="020B0604020202020204" pitchFamily="34" charset="0"/>
              <a:buChar char="•"/>
            </a:pPr>
            <a:r>
              <a:rPr lang="en-US" dirty="0"/>
              <a:t>You will also need $</a:t>
            </a:r>
            <a:r>
              <a:rPr lang="en-US"/>
              <a:t>20 </a:t>
            </a:r>
            <a:r>
              <a:rPr lang="en-US" smtClean="0"/>
              <a:t>to</a:t>
            </a:r>
            <a:endParaRPr lang="en-US" dirty="0"/>
          </a:p>
          <a:p>
            <a:r>
              <a:rPr lang="en-US" dirty="0"/>
              <a:t>     reactivate a chapter</a:t>
            </a:r>
          </a:p>
          <a:p>
            <a:endParaRPr lang="en-US" dirty="0"/>
          </a:p>
          <a:p>
            <a:endParaRPr lang="en-US" dirty="0"/>
          </a:p>
          <a:p>
            <a:endParaRPr lang="en-US" dirty="0"/>
          </a:p>
          <a:p>
            <a:pPr marL="342900" indent="-342900">
              <a:buFont typeface="+mj-lt"/>
              <a:buAutoNum type="arabicPeriod"/>
            </a:pPr>
            <a:endParaRPr lang="en-US" dirty="0"/>
          </a:p>
          <a:p>
            <a:pPr marL="342900" indent="-342900">
              <a:buFont typeface="+mj-lt"/>
              <a:buAutoNum type="arabicPeriod"/>
            </a:pPr>
            <a:endParaRPr lang="en-US" dirty="0"/>
          </a:p>
          <a:p>
            <a:pPr marL="342900" indent="-342900">
              <a:buFont typeface="+mj-lt"/>
              <a:buAutoNum type="arabicPeriod"/>
            </a:pPr>
            <a:endParaRPr lang="en-US" dirty="0"/>
          </a:p>
        </p:txBody>
      </p:sp>
      <p:pic>
        <p:nvPicPr>
          <p:cNvPr id="5" name="Picture 4" descr="A picture containing screenshot&#10;&#10;Description generated with high confidence">
            <a:extLst>
              <a:ext uri="{FF2B5EF4-FFF2-40B4-BE49-F238E27FC236}">
                <a16:creationId xmlns="" xmlns:a16="http://schemas.microsoft.com/office/drawing/2014/main" id="{0BE288CA-CD6E-43CD-BFF1-844A015AC5DC}"/>
              </a:ext>
            </a:extLst>
          </p:cNvPr>
          <p:cNvPicPr>
            <a:picLocks noChangeAspect="1"/>
          </p:cNvPicPr>
          <p:nvPr/>
        </p:nvPicPr>
        <p:blipFill>
          <a:blip r:embed="rId3">
            <a:duotone>
              <a:schemeClr val="accent1">
                <a:shade val="45000"/>
                <a:satMod val="135000"/>
              </a:schemeClr>
              <a:prstClr val="white"/>
            </a:duotone>
            <a:extLst>
              <a:ext uri="{837473B0-CC2E-450A-ABE3-18F120FF3D39}">
                <a1611:picAttrSrcUrl xmlns="" xmlns:a1611="http://schemas.microsoft.com/office/drawing/2016/11/main" r:id="rId4"/>
              </a:ext>
            </a:extLst>
          </a:blip>
          <a:stretch>
            <a:fillRect/>
          </a:stretch>
        </p:blipFill>
        <p:spPr>
          <a:xfrm>
            <a:off x="9085563" y="147683"/>
            <a:ext cx="2775135" cy="1117763"/>
          </a:xfrm>
          <a:prstGeom prst="rect">
            <a:avLst/>
          </a:prstGeom>
        </p:spPr>
      </p:pic>
      <p:pic>
        <p:nvPicPr>
          <p:cNvPr id="7" name="Online Media 6" title="Future Business Leaders of America-Middle Level (FBLA-ML) Membership Recruitment Video [Work Sample]">
            <a:hlinkClick r:id="" action="ppaction://media"/>
            <a:extLst>
              <a:ext uri="{FF2B5EF4-FFF2-40B4-BE49-F238E27FC236}">
                <a16:creationId xmlns="" xmlns:a16="http://schemas.microsoft.com/office/drawing/2014/main" id="{5E4CF279-AE86-488E-AD43-9208365A5946}"/>
              </a:ext>
            </a:extLst>
          </p:cNvPr>
          <p:cNvPicPr>
            <a:picLocks noRot="1" noChangeAspect="1"/>
          </p:cNvPicPr>
          <p:nvPr>
            <a:videoFile r:link="rId1"/>
          </p:nvPr>
        </p:nvPicPr>
        <p:blipFill>
          <a:blip r:embed="rId5"/>
          <a:stretch>
            <a:fillRect/>
          </a:stretch>
        </p:blipFill>
        <p:spPr>
          <a:xfrm>
            <a:off x="5273727" y="3012711"/>
            <a:ext cx="6156273" cy="3462904"/>
          </a:xfrm>
          <a:prstGeom prst="rect">
            <a:avLst/>
          </a:prstGeom>
        </p:spPr>
      </p:pic>
    </p:spTree>
    <p:extLst>
      <p:ext uri="{BB962C8B-B14F-4D97-AF65-F5344CB8AC3E}">
        <p14:creationId xmlns:p14="http://schemas.microsoft.com/office/powerpoint/2010/main" val="40009995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7"/>
                                        </p:tgtEl>
                                      </p:cBhvr>
                                    </p:cmd>
                                  </p:childTnLst>
                                </p:cTn>
                              </p:par>
                            </p:childTnLst>
                          </p:cTn>
                        </p:par>
                      </p:childTnLst>
                    </p:cTn>
                  </p:par>
                </p:childTnLst>
              </p:cTn>
              <p:nextCondLst>
                <p:cond evt="onClick" delay="0">
                  <p:tgtEl>
                    <p:spTgt spid="7"/>
                  </p:tgtEl>
                </p:cond>
              </p:nextCondLst>
            </p:seq>
            <p:video>
              <p:cMediaNode>
                <p:cTn id="7" fill="remove" display="0">
                  <p:stCondLst>
                    <p:cond delay="indefinite"/>
                  </p:stCondLst>
                </p:cTn>
                <p:tgtEl>
                  <p:spTgt spid="7"/>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Freeform 6">
            <a:extLst>
              <a:ext uri="{FF2B5EF4-FFF2-40B4-BE49-F238E27FC236}">
                <a16:creationId xmlns="" xmlns:a16="http://schemas.microsoft.com/office/drawing/2014/main" id="{3408ACDA-FBD2-4415-9EE4-4D1BBDF174D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1" name="Rectangle 10">
            <a:extLst>
              <a:ext uri="{FF2B5EF4-FFF2-40B4-BE49-F238E27FC236}">
                <a16:creationId xmlns="" xmlns:a16="http://schemas.microsoft.com/office/drawing/2014/main" id="{5030595D-127E-4DC3-8E40-9374B113DF8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 xmlns:a16="http://schemas.microsoft.com/office/drawing/2014/main" id="{C667779A-78A8-4A32-87C7-4B92DA9EB29D}"/>
              </a:ext>
            </a:extLst>
          </p:cNvPr>
          <p:cNvSpPr>
            <a:spLocks noGrp="1"/>
          </p:cNvSpPr>
          <p:nvPr>
            <p:ph type="title"/>
          </p:nvPr>
        </p:nvSpPr>
        <p:spPr>
          <a:xfrm>
            <a:off x="1251679" y="645107"/>
            <a:ext cx="3384329" cy="1640894"/>
          </a:xfrm>
        </p:spPr>
        <p:txBody>
          <a:bodyPr vert="horz" lIns="91440" tIns="45720" rIns="91440" bIns="45720" rtlCol="0" anchor="t">
            <a:normAutofit/>
          </a:bodyPr>
          <a:lstStyle/>
          <a:p>
            <a:r>
              <a:rPr lang="en-US" sz="2800"/>
              <a:t>Register for your organizational Packet</a:t>
            </a:r>
          </a:p>
        </p:txBody>
      </p:sp>
      <p:sp>
        <p:nvSpPr>
          <p:cNvPr id="3" name="TextBox 2">
            <a:extLst>
              <a:ext uri="{FF2B5EF4-FFF2-40B4-BE49-F238E27FC236}">
                <a16:creationId xmlns="" xmlns:a16="http://schemas.microsoft.com/office/drawing/2014/main" id="{1FC36AF9-8BDF-4C21-967F-7077009A3DE3}"/>
              </a:ext>
            </a:extLst>
          </p:cNvPr>
          <p:cNvSpPr txBox="1"/>
          <p:nvPr/>
        </p:nvSpPr>
        <p:spPr>
          <a:xfrm>
            <a:off x="1251679" y="2286001"/>
            <a:ext cx="3384330" cy="3940844"/>
          </a:xfrm>
          <a:prstGeom prst="rect">
            <a:avLst/>
          </a:prstGeom>
        </p:spPr>
        <p:txBody>
          <a:bodyPr vert="horz" lIns="91440" tIns="45720" rIns="91440" bIns="45720" rtlCol="0">
            <a:normAutofit/>
          </a:bodyPr>
          <a:lstStyle/>
          <a:p>
            <a:pPr indent="-228600" defTabSz="914400">
              <a:spcBef>
                <a:spcPts val="700"/>
              </a:spcBef>
              <a:buClr>
                <a:schemeClr val="tx2"/>
              </a:buClr>
            </a:pPr>
            <a:r>
              <a:rPr lang="en-US" sz="1500" dirty="0">
                <a:solidFill>
                  <a:schemeClr val="tx1">
                    <a:lumMod val="65000"/>
                    <a:lumOff val="35000"/>
                  </a:schemeClr>
                </a:solidFill>
              </a:rPr>
              <a:t>You will go to the National Site and fill in the form to initiate the process of starting a new chapter.</a:t>
            </a:r>
          </a:p>
          <a:p>
            <a:pPr indent="-228600" defTabSz="914400">
              <a:spcBef>
                <a:spcPts val="700"/>
              </a:spcBef>
              <a:buClr>
                <a:schemeClr val="tx2"/>
              </a:buClr>
            </a:pPr>
            <a:endParaRPr lang="en-US" sz="1500" dirty="0">
              <a:solidFill>
                <a:schemeClr val="tx1">
                  <a:lumMod val="65000"/>
                  <a:lumOff val="35000"/>
                </a:schemeClr>
              </a:solidFill>
            </a:endParaRPr>
          </a:p>
          <a:p>
            <a:pPr indent="-228600" defTabSz="914400">
              <a:spcBef>
                <a:spcPts val="700"/>
              </a:spcBef>
              <a:buClr>
                <a:schemeClr val="tx2"/>
              </a:buClr>
            </a:pPr>
            <a:r>
              <a:rPr lang="en-US" sz="1500" dirty="0">
                <a:solidFill>
                  <a:schemeClr val="tx1">
                    <a:lumMod val="65000"/>
                    <a:lumOff val="35000"/>
                  </a:schemeClr>
                </a:solidFill>
                <a:hlinkClick r:id="rId2"/>
              </a:rPr>
              <a:t>Chapter Organization Packet</a:t>
            </a:r>
            <a:endParaRPr lang="en-US" sz="1500" dirty="0">
              <a:solidFill>
                <a:schemeClr val="tx1">
                  <a:lumMod val="65000"/>
                  <a:lumOff val="35000"/>
                </a:schemeClr>
              </a:solidFill>
            </a:endParaRPr>
          </a:p>
          <a:p>
            <a:pPr indent="-228600" defTabSz="914400">
              <a:spcBef>
                <a:spcPts val="700"/>
              </a:spcBef>
              <a:buClr>
                <a:schemeClr val="tx2"/>
              </a:buClr>
            </a:pPr>
            <a:endParaRPr lang="en-US" sz="1500" dirty="0">
              <a:solidFill>
                <a:schemeClr val="tx1">
                  <a:lumMod val="65000"/>
                  <a:lumOff val="35000"/>
                </a:schemeClr>
              </a:solidFill>
            </a:endParaRPr>
          </a:p>
          <a:p>
            <a:pPr indent="-228600" defTabSz="914400">
              <a:spcBef>
                <a:spcPts val="700"/>
              </a:spcBef>
              <a:buClr>
                <a:schemeClr val="tx2"/>
              </a:buClr>
            </a:pPr>
            <a:r>
              <a:rPr lang="en-US" sz="1500" dirty="0">
                <a:solidFill>
                  <a:schemeClr val="tx1">
                    <a:lumMod val="65000"/>
                    <a:lumOff val="35000"/>
                  </a:schemeClr>
                </a:solidFill>
              </a:rPr>
              <a:t>They will send you an email with your log in information. You will receive a chapter number and the password for the site.  </a:t>
            </a:r>
          </a:p>
          <a:p>
            <a:pPr indent="-228600" defTabSz="914400">
              <a:spcBef>
                <a:spcPts val="700"/>
              </a:spcBef>
              <a:buClr>
                <a:schemeClr val="tx2"/>
              </a:buClr>
            </a:pPr>
            <a:endParaRPr lang="en-US" sz="1500" dirty="0">
              <a:solidFill>
                <a:schemeClr val="tx1">
                  <a:lumMod val="65000"/>
                  <a:lumOff val="35000"/>
                </a:schemeClr>
              </a:solidFill>
            </a:endParaRPr>
          </a:p>
          <a:p>
            <a:pPr indent="-228600" defTabSz="914400">
              <a:spcBef>
                <a:spcPts val="700"/>
              </a:spcBef>
              <a:buClr>
                <a:schemeClr val="tx2"/>
              </a:buClr>
            </a:pPr>
            <a:r>
              <a:rPr lang="en-US" sz="1500" dirty="0">
                <a:solidFill>
                  <a:schemeClr val="tx1">
                    <a:lumMod val="65000"/>
                    <a:lumOff val="35000"/>
                  </a:schemeClr>
                </a:solidFill>
              </a:rPr>
              <a:t>You may also receive an email from your state Adviser.  In NC, the state adviser is  Mrs. Mary Jane Thomas. </a:t>
            </a:r>
          </a:p>
        </p:txBody>
      </p:sp>
      <p:pic>
        <p:nvPicPr>
          <p:cNvPr id="4" name="Picture 3">
            <a:extLst>
              <a:ext uri="{FF2B5EF4-FFF2-40B4-BE49-F238E27FC236}">
                <a16:creationId xmlns="" xmlns:a16="http://schemas.microsoft.com/office/drawing/2014/main" id="{21919924-6F43-47BB-AAB2-02D104FDAEBB}"/>
              </a:ext>
            </a:extLst>
          </p:cNvPr>
          <p:cNvPicPr>
            <a:picLocks noChangeAspect="1"/>
          </p:cNvPicPr>
          <p:nvPr/>
        </p:nvPicPr>
        <p:blipFill>
          <a:blip r:embed="rId3"/>
          <a:stretch>
            <a:fillRect/>
          </a:stretch>
        </p:blipFill>
        <p:spPr>
          <a:xfrm>
            <a:off x="4685245" y="1280160"/>
            <a:ext cx="7174053" cy="4537587"/>
          </a:xfrm>
          <a:prstGeom prst="rect">
            <a:avLst/>
          </a:prstGeom>
        </p:spPr>
      </p:pic>
      <p:pic>
        <p:nvPicPr>
          <p:cNvPr id="6" name="Picture 5">
            <a:extLst>
              <a:ext uri="{FF2B5EF4-FFF2-40B4-BE49-F238E27FC236}">
                <a16:creationId xmlns="" xmlns:a16="http://schemas.microsoft.com/office/drawing/2014/main" id="{7CEF7062-000A-4658-B745-4A529CDC58D0}"/>
              </a:ext>
            </a:extLst>
          </p:cNvPr>
          <p:cNvPicPr>
            <a:picLocks noChangeAspect="1"/>
          </p:cNvPicPr>
          <p:nvPr/>
        </p:nvPicPr>
        <p:blipFill>
          <a:blip r:embed="rId4">
            <a:duotone>
              <a:schemeClr val="accent1">
                <a:shade val="45000"/>
                <a:satMod val="135000"/>
              </a:schemeClr>
              <a:prstClr val="white"/>
            </a:duotone>
            <a:extLst>
              <a:ext uri="{837473B0-CC2E-450A-ABE3-18F120FF3D39}">
                <a1611:picAttrSrcUrl xmlns="" xmlns:a1611="http://schemas.microsoft.com/office/drawing/2016/11/main" r:id="rId5"/>
              </a:ext>
            </a:extLst>
          </a:blip>
          <a:stretch>
            <a:fillRect/>
          </a:stretch>
        </p:blipFill>
        <p:spPr>
          <a:xfrm>
            <a:off x="9042752" y="92726"/>
            <a:ext cx="2763862" cy="1113222"/>
          </a:xfrm>
          <a:prstGeom prst="rect">
            <a:avLst/>
          </a:prstGeom>
        </p:spPr>
      </p:pic>
    </p:spTree>
    <p:extLst>
      <p:ext uri="{BB962C8B-B14F-4D97-AF65-F5344CB8AC3E}">
        <p14:creationId xmlns:p14="http://schemas.microsoft.com/office/powerpoint/2010/main" val="1785274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BF52BD3-4813-4027-954F-A51C05805D29}"/>
              </a:ext>
            </a:extLst>
          </p:cNvPr>
          <p:cNvSpPr>
            <a:spLocks noGrp="1"/>
          </p:cNvSpPr>
          <p:nvPr>
            <p:ph type="title"/>
          </p:nvPr>
        </p:nvSpPr>
        <p:spPr/>
        <p:txBody>
          <a:bodyPr/>
          <a:lstStyle/>
          <a:p>
            <a:r>
              <a:rPr lang="en-US" dirty="0"/>
              <a:t>Register Your Chapter</a:t>
            </a:r>
            <a:br>
              <a:rPr lang="en-US" dirty="0"/>
            </a:br>
            <a:r>
              <a:rPr lang="en-US" dirty="0"/>
              <a:t>and Pay</a:t>
            </a:r>
          </a:p>
        </p:txBody>
      </p:sp>
      <p:sp>
        <p:nvSpPr>
          <p:cNvPr id="3" name="TextBox 2">
            <a:extLst>
              <a:ext uri="{FF2B5EF4-FFF2-40B4-BE49-F238E27FC236}">
                <a16:creationId xmlns="" xmlns:a16="http://schemas.microsoft.com/office/drawing/2014/main" id="{C03D3EA9-A548-4BBE-AC9A-E39A33D8AFA5}"/>
              </a:ext>
            </a:extLst>
          </p:cNvPr>
          <p:cNvSpPr txBox="1"/>
          <p:nvPr/>
        </p:nvSpPr>
        <p:spPr>
          <a:xfrm>
            <a:off x="1251678" y="1874517"/>
            <a:ext cx="10025922" cy="1200329"/>
          </a:xfrm>
          <a:prstGeom prst="rect">
            <a:avLst/>
          </a:prstGeom>
          <a:noFill/>
        </p:spPr>
        <p:txBody>
          <a:bodyPr wrap="square" rtlCol="0">
            <a:spAutoFit/>
          </a:bodyPr>
          <a:lstStyle/>
          <a:p>
            <a:r>
              <a:rPr lang="en-US" dirty="0"/>
              <a:t>Now you have access to the national site with your chapter number and password, you can enter the information. </a:t>
            </a:r>
          </a:p>
          <a:p>
            <a:endParaRPr lang="en-US" dirty="0"/>
          </a:p>
          <a:p>
            <a:r>
              <a:rPr lang="en-US" dirty="0">
                <a:hlinkClick r:id="rId2"/>
              </a:rPr>
              <a:t>Membership Registration</a:t>
            </a:r>
            <a:endParaRPr lang="en-US" dirty="0"/>
          </a:p>
        </p:txBody>
      </p:sp>
      <p:pic>
        <p:nvPicPr>
          <p:cNvPr id="4" name="Picture 3">
            <a:extLst>
              <a:ext uri="{FF2B5EF4-FFF2-40B4-BE49-F238E27FC236}">
                <a16:creationId xmlns="" xmlns:a16="http://schemas.microsoft.com/office/drawing/2014/main" id="{F03AAD70-2FF4-4E33-B69D-20802201BC20}"/>
              </a:ext>
            </a:extLst>
          </p:cNvPr>
          <p:cNvPicPr>
            <a:picLocks noChangeAspect="1"/>
          </p:cNvPicPr>
          <p:nvPr/>
        </p:nvPicPr>
        <p:blipFill>
          <a:blip r:embed="rId3"/>
          <a:stretch>
            <a:fillRect/>
          </a:stretch>
        </p:blipFill>
        <p:spPr>
          <a:xfrm>
            <a:off x="1251678" y="3172266"/>
            <a:ext cx="5638800" cy="1943100"/>
          </a:xfrm>
          <a:prstGeom prst="rect">
            <a:avLst/>
          </a:prstGeom>
        </p:spPr>
      </p:pic>
      <p:pic>
        <p:nvPicPr>
          <p:cNvPr id="5" name="Picture 4">
            <a:extLst>
              <a:ext uri="{FF2B5EF4-FFF2-40B4-BE49-F238E27FC236}">
                <a16:creationId xmlns="" xmlns:a16="http://schemas.microsoft.com/office/drawing/2014/main" id="{207FC139-7EF8-467D-92BB-7D50828DA0E3}"/>
              </a:ext>
            </a:extLst>
          </p:cNvPr>
          <p:cNvPicPr>
            <a:picLocks noChangeAspect="1"/>
          </p:cNvPicPr>
          <p:nvPr/>
        </p:nvPicPr>
        <p:blipFill>
          <a:blip r:embed="rId4"/>
          <a:stretch>
            <a:fillRect/>
          </a:stretch>
        </p:blipFill>
        <p:spPr>
          <a:xfrm>
            <a:off x="5724525" y="4306985"/>
            <a:ext cx="5705475" cy="2295525"/>
          </a:xfrm>
          <a:prstGeom prst="rect">
            <a:avLst/>
          </a:prstGeom>
        </p:spPr>
      </p:pic>
      <p:pic>
        <p:nvPicPr>
          <p:cNvPr id="7" name="Picture 6">
            <a:extLst>
              <a:ext uri="{FF2B5EF4-FFF2-40B4-BE49-F238E27FC236}">
                <a16:creationId xmlns="" xmlns:a16="http://schemas.microsoft.com/office/drawing/2014/main" id="{66031792-42B7-41C3-97A9-56D6A769C396}"/>
              </a:ext>
            </a:extLst>
          </p:cNvPr>
          <p:cNvPicPr>
            <a:picLocks noChangeAspect="1"/>
          </p:cNvPicPr>
          <p:nvPr/>
        </p:nvPicPr>
        <p:blipFill>
          <a:blip r:embed="rId5">
            <a:duotone>
              <a:schemeClr val="accent1">
                <a:shade val="45000"/>
                <a:satMod val="135000"/>
              </a:schemeClr>
              <a:prstClr val="white"/>
            </a:duotone>
            <a:extLst>
              <a:ext uri="{BEBA8EAE-BF5A-486C-A8C5-ECC9F3942E4B}">
                <a14:imgProps xmlns:a14="http://schemas.microsoft.com/office/drawing/2010/main">
                  <a14:imgLayer r:embed="rId6">
                    <a14:imgEffect>
                      <a14:saturation sat="0"/>
                    </a14:imgEffect>
                  </a14:imgLayer>
                </a14:imgProps>
              </a:ext>
              <a:ext uri="{837473B0-CC2E-450A-ABE3-18F120FF3D39}">
                <a1611:picAttrSrcUrl xmlns="" xmlns:a1611="http://schemas.microsoft.com/office/drawing/2016/11/main" r:id="rId7"/>
              </a:ext>
            </a:extLst>
          </a:blip>
          <a:stretch>
            <a:fillRect/>
          </a:stretch>
        </p:blipFill>
        <p:spPr>
          <a:xfrm>
            <a:off x="8846405" y="89997"/>
            <a:ext cx="2742857" cy="1104762"/>
          </a:xfrm>
          <a:prstGeom prst="rect">
            <a:avLst/>
          </a:prstGeom>
        </p:spPr>
      </p:pic>
    </p:spTree>
    <p:extLst>
      <p:ext uri="{BB962C8B-B14F-4D97-AF65-F5344CB8AC3E}">
        <p14:creationId xmlns:p14="http://schemas.microsoft.com/office/powerpoint/2010/main" val="4018911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4CFA5E-B238-49DD-8D1C-122D7A4AFD8F}"/>
              </a:ext>
            </a:extLst>
          </p:cNvPr>
          <p:cNvSpPr>
            <a:spLocks noGrp="1"/>
          </p:cNvSpPr>
          <p:nvPr>
            <p:ph type="title"/>
          </p:nvPr>
        </p:nvSpPr>
        <p:spPr/>
        <p:txBody>
          <a:bodyPr/>
          <a:lstStyle/>
          <a:p>
            <a:r>
              <a:rPr lang="en-US" dirty="0"/>
              <a:t>Officers</a:t>
            </a:r>
          </a:p>
        </p:txBody>
      </p:sp>
      <p:sp>
        <p:nvSpPr>
          <p:cNvPr id="3" name="TextBox 2">
            <a:extLst>
              <a:ext uri="{FF2B5EF4-FFF2-40B4-BE49-F238E27FC236}">
                <a16:creationId xmlns="" xmlns:a16="http://schemas.microsoft.com/office/drawing/2014/main" id="{8F1B595B-89CE-44CD-BF38-729B4EC1359B}"/>
              </a:ext>
            </a:extLst>
          </p:cNvPr>
          <p:cNvSpPr txBox="1"/>
          <p:nvPr/>
        </p:nvSpPr>
        <p:spPr>
          <a:xfrm>
            <a:off x="1364974" y="1431235"/>
            <a:ext cx="10065026" cy="5355312"/>
          </a:xfrm>
          <a:prstGeom prst="rect">
            <a:avLst/>
          </a:prstGeom>
          <a:noFill/>
        </p:spPr>
        <p:txBody>
          <a:bodyPr wrap="square" rtlCol="0">
            <a:spAutoFit/>
          </a:bodyPr>
          <a:lstStyle/>
          <a:p>
            <a:r>
              <a:rPr lang="en-US" sz="2000" b="1" dirty="0"/>
              <a:t>Have an Executive Board – Officers </a:t>
            </a:r>
          </a:p>
          <a:p>
            <a:endParaRPr lang="en-US" dirty="0"/>
          </a:p>
          <a:p>
            <a:r>
              <a:rPr lang="en-US" b="1" dirty="0"/>
              <a:t>What is an Executive Board?  Why is an Executive Board Important? </a:t>
            </a:r>
          </a:p>
          <a:p>
            <a:r>
              <a:rPr lang="en-US" dirty="0"/>
              <a:t>The executive board is the governing body of a chapter. They ensure that the chapter is active by planning social, fundraising, and recruitment events, preparing for competitive events, and meeting the needs of the individual chapter.</a:t>
            </a:r>
          </a:p>
          <a:p>
            <a:endParaRPr lang="en-US" dirty="0"/>
          </a:p>
          <a:p>
            <a:r>
              <a:rPr lang="en-US" b="1" dirty="0"/>
              <a:t>Executive Board Offices </a:t>
            </a:r>
          </a:p>
          <a:p>
            <a:r>
              <a:rPr lang="en-US" dirty="0"/>
              <a:t>Most chapters have five to seven officers on their executive board, but you may just have a president and a secretary or what works for YOU.</a:t>
            </a:r>
          </a:p>
          <a:p>
            <a:endParaRPr lang="en-US" dirty="0"/>
          </a:p>
          <a:p>
            <a:r>
              <a:rPr lang="en-US" dirty="0"/>
              <a:t>Some offices you can choose:</a:t>
            </a:r>
          </a:p>
          <a:p>
            <a:r>
              <a:rPr lang="en-US" dirty="0"/>
              <a:t>President</a:t>
            </a:r>
          </a:p>
          <a:p>
            <a:r>
              <a:rPr lang="en-US" dirty="0"/>
              <a:t>Vice President</a:t>
            </a:r>
          </a:p>
          <a:p>
            <a:r>
              <a:rPr lang="en-US" dirty="0"/>
              <a:t>Secretary</a:t>
            </a:r>
          </a:p>
          <a:p>
            <a:r>
              <a:rPr lang="en-US" dirty="0"/>
              <a:t>Treasurer</a:t>
            </a:r>
          </a:p>
          <a:p>
            <a:r>
              <a:rPr lang="en-US" dirty="0"/>
              <a:t>Reporter</a:t>
            </a:r>
          </a:p>
          <a:p>
            <a:r>
              <a:rPr lang="en-US" dirty="0"/>
              <a:t>Historian</a:t>
            </a:r>
          </a:p>
          <a:p>
            <a:r>
              <a:rPr lang="en-US" dirty="0"/>
              <a:t>Parliamentarian</a:t>
            </a:r>
          </a:p>
        </p:txBody>
      </p:sp>
      <p:pic>
        <p:nvPicPr>
          <p:cNvPr id="5" name="Picture 4" descr="A screenshot of a cell phone&#10;&#10;Description generated with high confidence">
            <a:extLst>
              <a:ext uri="{FF2B5EF4-FFF2-40B4-BE49-F238E27FC236}">
                <a16:creationId xmlns="" xmlns:a16="http://schemas.microsoft.com/office/drawing/2014/main" id="{CE249B63-9F1A-4556-B44E-F17DC5407D2E}"/>
              </a:ext>
            </a:extLst>
          </p:cNvPr>
          <p:cNvPicPr>
            <a:picLocks noChangeAspect="1"/>
          </p:cNvPicPr>
          <p:nvPr/>
        </p:nvPicPr>
        <p:blipFill>
          <a:blip r:embed="rId2">
            <a:duotone>
              <a:schemeClr val="accent1">
                <a:shade val="45000"/>
                <a:satMod val="135000"/>
              </a:schemeClr>
              <a:prstClr val="white"/>
            </a:duotone>
            <a:extLst>
              <a:ext uri="{837473B0-CC2E-450A-ABE3-18F120FF3D39}">
                <a1611:picAttrSrcUrl xmlns="" xmlns:a1611="http://schemas.microsoft.com/office/drawing/2016/11/main" r:id="rId3"/>
              </a:ext>
            </a:extLst>
          </a:blip>
          <a:stretch>
            <a:fillRect/>
          </a:stretch>
        </p:blipFill>
        <p:spPr>
          <a:xfrm>
            <a:off x="8978518" y="169763"/>
            <a:ext cx="2742857" cy="1104762"/>
          </a:xfrm>
          <a:prstGeom prst="rect">
            <a:avLst/>
          </a:prstGeom>
        </p:spPr>
      </p:pic>
      <p:sp>
        <p:nvSpPr>
          <p:cNvPr id="8" name="TextBox 7">
            <a:extLst>
              <a:ext uri="{FF2B5EF4-FFF2-40B4-BE49-F238E27FC236}">
                <a16:creationId xmlns="" xmlns:a16="http://schemas.microsoft.com/office/drawing/2014/main" id="{0BD5B0DA-F0C0-4950-8290-ACBE390C2E1C}"/>
              </a:ext>
            </a:extLst>
          </p:cNvPr>
          <p:cNvSpPr txBox="1"/>
          <p:nvPr/>
        </p:nvSpPr>
        <p:spPr>
          <a:xfrm>
            <a:off x="7620000" y="4571999"/>
            <a:ext cx="1974574" cy="1446550"/>
          </a:xfrm>
          <a:prstGeom prst="rect">
            <a:avLst/>
          </a:prstGeom>
          <a:solidFill>
            <a:schemeClr val="bg1"/>
          </a:solidFill>
          <a:ln w="76200"/>
        </p:spPr>
        <p:style>
          <a:lnRef idx="2">
            <a:schemeClr val="dk1"/>
          </a:lnRef>
          <a:fillRef idx="1">
            <a:schemeClr val="lt1"/>
          </a:fillRef>
          <a:effectRef idx="0">
            <a:schemeClr val="dk1"/>
          </a:effectRef>
          <a:fontRef idx="minor">
            <a:schemeClr val="dk1"/>
          </a:fontRef>
        </p:style>
        <p:txBody>
          <a:bodyPr wrap="square" rtlCol="0">
            <a:spAutoFit/>
          </a:bodyPr>
          <a:lstStyle/>
          <a:p>
            <a:r>
              <a:rPr lang="en-US" sz="4400" dirty="0">
                <a:hlinkClick r:id="rId4"/>
              </a:rPr>
              <a:t>Officer Duties</a:t>
            </a:r>
            <a:endParaRPr lang="en-US" sz="4400" dirty="0"/>
          </a:p>
        </p:txBody>
      </p:sp>
    </p:spTree>
    <p:extLst>
      <p:ext uri="{BB962C8B-B14F-4D97-AF65-F5344CB8AC3E}">
        <p14:creationId xmlns:p14="http://schemas.microsoft.com/office/powerpoint/2010/main" val="3054436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8CCCA8-D7C3-42EE-A8B7-AE2C6AD67D57}"/>
              </a:ext>
            </a:extLst>
          </p:cNvPr>
          <p:cNvSpPr>
            <a:spLocks noGrp="1"/>
          </p:cNvSpPr>
          <p:nvPr>
            <p:ph type="title"/>
          </p:nvPr>
        </p:nvSpPr>
        <p:spPr/>
        <p:txBody>
          <a:bodyPr/>
          <a:lstStyle/>
          <a:p>
            <a:r>
              <a:rPr lang="en-US" dirty="0" err="1"/>
              <a:t>ByLaws</a:t>
            </a:r>
            <a:endParaRPr lang="en-US" dirty="0"/>
          </a:p>
        </p:txBody>
      </p:sp>
      <p:sp>
        <p:nvSpPr>
          <p:cNvPr id="3" name="TextBox 2">
            <a:extLst>
              <a:ext uri="{FF2B5EF4-FFF2-40B4-BE49-F238E27FC236}">
                <a16:creationId xmlns="" xmlns:a16="http://schemas.microsoft.com/office/drawing/2014/main" id="{4426A449-7F49-4AB6-986D-400C4AF10B13}"/>
              </a:ext>
            </a:extLst>
          </p:cNvPr>
          <p:cNvSpPr txBox="1"/>
          <p:nvPr/>
        </p:nvSpPr>
        <p:spPr>
          <a:xfrm>
            <a:off x="1364974" y="1391478"/>
            <a:ext cx="10065026" cy="3139321"/>
          </a:xfrm>
          <a:prstGeom prst="rect">
            <a:avLst/>
          </a:prstGeom>
          <a:noFill/>
        </p:spPr>
        <p:txBody>
          <a:bodyPr wrap="square" rtlCol="0">
            <a:spAutoFit/>
          </a:bodyPr>
          <a:lstStyle/>
          <a:p>
            <a:r>
              <a:rPr lang="en-US" b="1" dirty="0"/>
              <a:t>Create Bylaws </a:t>
            </a:r>
          </a:p>
          <a:p>
            <a:r>
              <a:rPr lang="en-US" dirty="0"/>
              <a:t>Bylaws are the rules by which a chapter regulates its affairs and the behavior of its members. </a:t>
            </a:r>
          </a:p>
          <a:p>
            <a:endParaRPr lang="en-US" dirty="0"/>
          </a:p>
          <a:p>
            <a:r>
              <a:rPr lang="en-US" dirty="0"/>
              <a:t>FBLA-PBL strongly recommends that each local chapter creates bylaws for its chapter to abide by.</a:t>
            </a:r>
          </a:p>
          <a:p>
            <a:endParaRPr lang="en-US" dirty="0"/>
          </a:p>
          <a:p>
            <a:r>
              <a:rPr lang="en-US" dirty="0"/>
              <a:t>These could be:  how you vote for officers, who can attend competitions, goals for the year, etc.</a:t>
            </a:r>
          </a:p>
          <a:p>
            <a:endParaRPr lang="en-US" dirty="0"/>
          </a:p>
          <a:p>
            <a:endParaRPr lang="en-US" dirty="0"/>
          </a:p>
          <a:p>
            <a:r>
              <a:rPr lang="en-US" b="1" dirty="0"/>
              <a:t>Sample FBLA-PBL Chapter Bylaws</a:t>
            </a:r>
          </a:p>
          <a:p>
            <a:r>
              <a:rPr lang="en-US" dirty="0"/>
              <a:t>You can modify this </a:t>
            </a:r>
            <a:r>
              <a:rPr lang="en-US" dirty="0">
                <a:hlinkClick r:id="rId2" tooltip="Sample Chapter Bylaws"/>
              </a:rPr>
              <a:t>FBLA Chapter Bylaws template</a:t>
            </a:r>
            <a:r>
              <a:rPr lang="en-US" dirty="0"/>
              <a:t> and review the </a:t>
            </a:r>
            <a:r>
              <a:rPr lang="en-US" dirty="0">
                <a:hlinkClick r:id="rId3" tooltip="Bylaws"/>
              </a:rPr>
              <a:t>National FBLA Bylaws</a:t>
            </a:r>
            <a:r>
              <a:rPr lang="en-US" dirty="0"/>
              <a:t>.</a:t>
            </a:r>
          </a:p>
          <a:p>
            <a:endParaRPr lang="en-US" dirty="0"/>
          </a:p>
        </p:txBody>
      </p:sp>
      <p:pic>
        <p:nvPicPr>
          <p:cNvPr id="8" name="Picture 7">
            <a:extLst>
              <a:ext uri="{FF2B5EF4-FFF2-40B4-BE49-F238E27FC236}">
                <a16:creationId xmlns="" xmlns:a16="http://schemas.microsoft.com/office/drawing/2014/main" id="{0E117F3A-A59F-4328-AA75-7A1C8A384241}"/>
              </a:ext>
            </a:extLst>
          </p:cNvPr>
          <p:cNvPicPr>
            <a:picLocks noChangeAspect="1"/>
          </p:cNvPicPr>
          <p:nvPr/>
        </p:nvPicPr>
        <p:blipFill>
          <a:blip r:embed="rId4"/>
          <a:stretch>
            <a:fillRect/>
          </a:stretch>
        </p:blipFill>
        <p:spPr>
          <a:xfrm>
            <a:off x="2284534" y="4352097"/>
            <a:ext cx="7200900" cy="2228850"/>
          </a:xfrm>
          <a:prstGeom prst="rect">
            <a:avLst/>
          </a:prstGeom>
        </p:spPr>
      </p:pic>
      <p:pic>
        <p:nvPicPr>
          <p:cNvPr id="6" name="Picture 5" descr="A screenshot of a cell phone&#10;&#10;Description generated with very high confidence">
            <a:extLst>
              <a:ext uri="{FF2B5EF4-FFF2-40B4-BE49-F238E27FC236}">
                <a16:creationId xmlns="" xmlns:a16="http://schemas.microsoft.com/office/drawing/2014/main" id="{305D4D86-2EF8-42A4-8D36-0B8C856CDF92}"/>
              </a:ext>
            </a:extLst>
          </p:cNvPr>
          <p:cNvPicPr>
            <a:picLocks noChangeAspect="1"/>
          </p:cNvPicPr>
          <p:nvPr/>
        </p:nvPicPr>
        <p:blipFill>
          <a:blip r:embed="rId5">
            <a:duotone>
              <a:schemeClr val="accent1">
                <a:shade val="45000"/>
                <a:satMod val="135000"/>
              </a:schemeClr>
              <a:prstClr val="white"/>
            </a:duotone>
            <a:extLst>
              <a:ext uri="{837473B0-CC2E-450A-ABE3-18F120FF3D39}">
                <a1611:picAttrSrcUrl xmlns="" xmlns:a1611="http://schemas.microsoft.com/office/drawing/2016/11/main" r:id="rId6"/>
              </a:ext>
            </a:extLst>
          </a:blip>
          <a:stretch>
            <a:fillRect/>
          </a:stretch>
        </p:blipFill>
        <p:spPr>
          <a:xfrm>
            <a:off x="9006498" y="149885"/>
            <a:ext cx="2742857" cy="1104762"/>
          </a:xfrm>
          <a:prstGeom prst="rect">
            <a:avLst/>
          </a:prstGeom>
        </p:spPr>
      </p:pic>
    </p:spTree>
    <p:extLst>
      <p:ext uri="{BB962C8B-B14F-4D97-AF65-F5344CB8AC3E}">
        <p14:creationId xmlns:p14="http://schemas.microsoft.com/office/powerpoint/2010/main" val="15681181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TM10001106[[fn=Badge]]</Template>
  <TotalTime>38814</TotalTime>
  <Words>1398</Words>
  <Application>Microsoft Office PowerPoint</Application>
  <PresentationFormat>Custom</PresentationFormat>
  <Paragraphs>193</Paragraphs>
  <Slides>17</Slides>
  <Notes>0</Notes>
  <HiddenSlides>0</HiddenSlides>
  <MMClips>1</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Badge</vt:lpstr>
      <vt:lpstr>How to start a middle level fbla chapter</vt:lpstr>
      <vt:lpstr>You have decided to take the leap and start an fbla chapter!</vt:lpstr>
      <vt:lpstr>Adviser Responsibilities General Needs Let’s Just think about what you need</vt:lpstr>
      <vt:lpstr>Other Responsibilities You should consider</vt:lpstr>
      <vt:lpstr>are you ready to begin?</vt:lpstr>
      <vt:lpstr>Register for your organizational Packet</vt:lpstr>
      <vt:lpstr>Register Your Chapter and Pay</vt:lpstr>
      <vt:lpstr>Officers</vt:lpstr>
      <vt:lpstr>ByLaws</vt:lpstr>
      <vt:lpstr>Program of work</vt:lpstr>
      <vt:lpstr>Meetings</vt:lpstr>
      <vt:lpstr>Additional Info:  Conferences and Competitions</vt:lpstr>
      <vt:lpstr>Competitions and Conferences</vt:lpstr>
      <vt:lpstr>Competitions  Regional Competitions</vt:lpstr>
      <vt:lpstr>Competitions- State Leadership Conference</vt:lpstr>
      <vt:lpstr>Steps In Review</vt:lpstr>
      <vt:lpstr>For Additional Information, help and Support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start a middle level fbla chapter</dc:title>
  <dc:creator>Julie West</dc:creator>
  <cp:lastModifiedBy>Mary Jane</cp:lastModifiedBy>
  <cp:revision>36</cp:revision>
  <dcterms:created xsi:type="dcterms:W3CDTF">2018-06-28T03:03:55Z</dcterms:created>
  <dcterms:modified xsi:type="dcterms:W3CDTF">2018-08-18T16:19:44Z</dcterms:modified>
</cp:coreProperties>
</file>